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04" r:id="rId2"/>
    <p:sldId id="257" r:id="rId3"/>
    <p:sldId id="256" r:id="rId4"/>
    <p:sldId id="295" r:id="rId5"/>
    <p:sldId id="296" r:id="rId6"/>
    <p:sldId id="292" r:id="rId7"/>
    <p:sldId id="266" r:id="rId8"/>
    <p:sldId id="280" r:id="rId9"/>
    <p:sldId id="267" r:id="rId10"/>
    <p:sldId id="284" r:id="rId11"/>
    <p:sldId id="286" r:id="rId12"/>
    <p:sldId id="287" r:id="rId13"/>
    <p:sldId id="289" r:id="rId14"/>
    <p:sldId id="265" r:id="rId15"/>
    <p:sldId id="269" r:id="rId16"/>
    <p:sldId id="303" r:id="rId17"/>
    <p:sldId id="277" r:id="rId18"/>
    <p:sldId id="271" r:id="rId19"/>
    <p:sldId id="290" r:id="rId20"/>
    <p:sldId id="272" r:id="rId21"/>
    <p:sldId id="273" r:id="rId22"/>
    <p:sldId id="274" r:id="rId23"/>
    <p:sldId id="275" r:id="rId24"/>
    <p:sldId id="294" r:id="rId25"/>
  </p:sldIdLst>
  <p:sldSz cx="10080625" cy="7559675"/>
  <p:notesSz cx="7559675" cy="106918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29" autoAdjust="0"/>
    <p:restoredTop sz="85419" autoAdjust="0"/>
  </p:normalViewPr>
  <p:slideViewPr>
    <p:cSldViewPr>
      <p:cViewPr>
        <p:scale>
          <a:sx n="80" d="100"/>
          <a:sy n="80" d="100"/>
        </p:scale>
        <p:origin x="-1600" y="-140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nl-NL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nl-NL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341CD52-19E7-412D-BAEE-1FFAEB07108C}" type="slidenum">
              <a:rPr lang="nl-NL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8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341CD52-19E7-412D-BAEE-1FFAEB07108C}" type="slidenum">
              <a:rPr lang="nl-NL" sz="1400" smtClean="0">
                <a:latin typeface="Times New Roman"/>
              </a:r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02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341CD52-19E7-412D-BAEE-1FFAEB07108C}" type="slidenum">
              <a:rPr lang="nl-NL" sz="1400" smtClean="0">
                <a:latin typeface="Times New Roman"/>
              </a:r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026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>
                <a:latin typeface="Arial"/>
              </a:rPr>
              <a:t>A measuemernt idea came to our mind:</a:t>
            </a:r>
            <a:endParaRPr/>
          </a:p>
          <a:p>
            <a:endParaRPr/>
          </a:p>
          <a:p>
            <a:r>
              <a:rPr lang="nl-NL" sz="2000">
                <a:latin typeface="Arial"/>
              </a:rPr>
              <a:t>What if we can measure directly towards the earth</a:t>
            </a:r>
            <a:endParaRPr/>
          </a:p>
          <a:p>
            <a:r>
              <a:rPr lang="nl-NL" sz="2000">
                <a:latin typeface="Arial"/>
              </a:rPr>
              <a:t>That would circumvent a number of error sources.</a:t>
            </a:r>
            <a:endParaRPr/>
          </a:p>
          <a:p>
            <a:endParaRPr/>
          </a:p>
          <a:p>
            <a:r>
              <a:rPr lang="nl-NL" sz="2000">
                <a:latin typeface="Arial"/>
              </a:rPr>
              <a:t>Coudl this be realized ?</a:t>
            </a:r>
            <a:endParaRPr/>
          </a:p>
          <a:p>
            <a:r>
              <a:rPr lang="nl-NL" sz="2000">
                <a:latin typeface="Arial"/>
              </a:rPr>
              <a:t>Based on the gravity acceleration  and optical observation of the sun ?</a:t>
            </a:r>
            <a:endParaRPr/>
          </a:p>
          <a:p>
            <a:endParaRPr/>
          </a:p>
          <a:p>
            <a:r>
              <a:rPr lang="nl-NL" sz="2000">
                <a:latin typeface="Arial"/>
              </a:rPr>
              <a:t>The answer was “yes we can!”</a:t>
            </a:r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Afbeelding 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90680" y="1768680"/>
            <a:ext cx="5497560" cy="4384440"/>
          </a:xfrm>
          <a:prstGeom prst="rect">
            <a:avLst/>
          </a:prstGeom>
          <a:ln>
            <a:noFill/>
          </a:ln>
        </p:spPr>
      </p:pic>
      <p:pic>
        <p:nvPicPr>
          <p:cNvPr id="38" name="Afbeelding 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90680" y="1768680"/>
            <a:ext cx="549756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nl-NL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nl-NL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nl-NL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nl-NL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nl-NL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l-NL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nl-NL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nl-NL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F7B557F-E8BE-41FF-B374-333FA2A03ADB}" type="slidenum">
              <a:rPr lang="nl-NL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www.sun2po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hyperlink" Target="http://www.sun2point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sun2point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2point.com/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hyperlink" Target="http://www.sun2point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hyperlink" Target="http://www.sun2po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hyperlink" Target="http://www.sun2po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hyperlink" Target="http://www.sun2point.com/" TargetMode="External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hyperlink" Target="http://www.sun2po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hyperlink" Target="http://www.sun2po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un2point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sun2point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hyperlink" Target="http://www.sun2po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hyperlink" Target="http://www.sun2po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hyperlink" Target="http://www.sun2point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hyperlink" Target="http://www.sun2point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sun2po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2point.com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2point.com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sun2poin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hyperlink" Target="http://www.sun2po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sun2point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400" dirty="0" err="1" smtClean="0">
                <a:latin typeface="Arial"/>
              </a:rPr>
              <a:t>Reducing</a:t>
            </a:r>
            <a:r>
              <a:rPr lang="nl-NL" sz="4400" dirty="0" smtClean="0">
                <a:latin typeface="Arial"/>
              </a:rPr>
              <a:t> </a:t>
            </a:r>
            <a:r>
              <a:rPr lang="nl-NL" sz="4400" dirty="0" err="1" smtClean="0">
                <a:latin typeface="Arial"/>
              </a:rPr>
              <a:t>Heliostat</a:t>
            </a:r>
            <a:r>
              <a:rPr lang="nl-NL" sz="4400" dirty="0" smtClean="0">
                <a:latin typeface="Arial"/>
              </a:rPr>
              <a:t> Field </a:t>
            </a:r>
            <a:r>
              <a:rPr lang="nl-NL" sz="4400" dirty="0" err="1" smtClean="0">
                <a:latin typeface="Arial"/>
              </a:rPr>
              <a:t>Costs</a:t>
            </a:r>
            <a:r>
              <a:rPr lang="nl-NL" sz="4400" dirty="0" smtClean="0"/>
              <a:t/>
            </a:r>
            <a:br>
              <a:rPr lang="nl-NL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2100807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b</a:t>
            </a:r>
            <a:r>
              <a:rPr lang="en-US" sz="3200" dirty="0" smtClean="0">
                <a:latin typeface="+mn-lt"/>
              </a:rPr>
              <a:t>y Direct Measurement of the  Mirror Orientation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6800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Shape 1"/>
          <p:cNvSpPr txBox="1"/>
          <p:nvPr/>
        </p:nvSpPr>
        <p:spPr>
          <a:xfrm>
            <a:off x="504000" y="301320"/>
            <a:ext cx="8856792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smtClean="0">
                <a:latin typeface="Arial"/>
              </a:rPr>
              <a:t>Present </a:t>
            </a:r>
            <a:r>
              <a:rPr lang="nl-NL" sz="4400" dirty="0" err="1" smtClean="0">
                <a:latin typeface="Arial"/>
              </a:rPr>
              <a:t>Practice</a:t>
            </a:r>
            <a:r>
              <a:rPr lang="nl-NL" sz="4400" dirty="0" smtClean="0">
                <a:latin typeface="Arial"/>
              </a:rPr>
              <a:t> (1)</a:t>
            </a:r>
            <a:endParaRPr dirty="0"/>
          </a:p>
        </p:txBody>
      </p:sp>
      <p:sp>
        <p:nvSpPr>
          <p:cNvPr id="17" name="TextShape 3"/>
          <p:cNvSpPr txBox="1"/>
          <p:nvPr/>
        </p:nvSpPr>
        <p:spPr>
          <a:xfrm rot="21059386">
            <a:off x="256384" y="612400"/>
            <a:ext cx="2790063" cy="66588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nl-NL" sz="2400" b="1" dirty="0" smtClean="0">
                <a:latin typeface="Arial"/>
              </a:rPr>
              <a:t>120 m2 </a:t>
            </a:r>
            <a:r>
              <a:rPr lang="nl-NL" sz="2400" b="1" dirty="0" err="1" smtClean="0">
                <a:latin typeface="Arial"/>
              </a:rPr>
              <a:t>Heliostats</a:t>
            </a:r>
            <a:endParaRPr sz="2400" b="1" dirty="0"/>
          </a:p>
        </p:txBody>
      </p:sp>
      <p:pic>
        <p:nvPicPr>
          <p:cNvPr id="19" name="Afbeelding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19832" y="1563480"/>
            <a:ext cx="7560000" cy="4122720"/>
          </a:xfrm>
          <a:prstGeom prst="rect">
            <a:avLst/>
          </a:prstGeom>
          <a:ln>
            <a:noFill/>
          </a:ln>
        </p:spPr>
      </p:pic>
      <p:sp>
        <p:nvSpPr>
          <p:cNvPr id="21" name="TextShape 3"/>
          <p:cNvSpPr txBox="1"/>
          <p:nvPr/>
        </p:nvSpPr>
        <p:spPr>
          <a:xfrm>
            <a:off x="735964" y="5794215"/>
            <a:ext cx="8877913" cy="144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 smtClean="0">
                <a:latin typeface="Arial"/>
              </a:rPr>
              <a:t>Mirror</a:t>
            </a:r>
            <a:r>
              <a:rPr lang="nl-NL" sz="2000" dirty="0" smtClean="0">
                <a:latin typeface="Arial"/>
              </a:rPr>
              <a:t> modules are </a:t>
            </a:r>
            <a:r>
              <a:rPr lang="nl-NL" sz="2000" dirty="0" err="1" smtClean="0">
                <a:latin typeface="Arial"/>
              </a:rPr>
              <a:t>mounted</a:t>
            </a:r>
            <a:r>
              <a:rPr lang="nl-NL" sz="2000" dirty="0" smtClean="0">
                <a:latin typeface="Arial"/>
              </a:rPr>
              <a:t> </a:t>
            </a:r>
            <a:r>
              <a:rPr lang="nl-NL" sz="2000" dirty="0">
                <a:latin typeface="Arial"/>
              </a:rPr>
              <a:t>on a frame in </a:t>
            </a:r>
            <a:r>
              <a:rPr lang="nl-NL" sz="2000" dirty="0" smtClean="0">
                <a:latin typeface="Arial"/>
              </a:rPr>
              <a:t>a </a:t>
            </a:r>
            <a:r>
              <a:rPr lang="nl-NL" sz="2000" b="1" u="sng" dirty="0" err="1" smtClean="0">
                <a:latin typeface="Arial"/>
              </a:rPr>
              <a:t>temporary</a:t>
            </a:r>
            <a:r>
              <a:rPr lang="nl-NL" sz="2000" u="sng" dirty="0" smtClean="0">
                <a:latin typeface="Arial"/>
              </a:rPr>
              <a:t> </a:t>
            </a:r>
            <a:r>
              <a:rPr lang="nl-NL" sz="2000" b="1" u="sng" dirty="0" err="1">
                <a:latin typeface="Arial"/>
              </a:rPr>
              <a:t>assembly</a:t>
            </a:r>
            <a:r>
              <a:rPr lang="nl-NL" sz="2000" b="1" u="sng" dirty="0">
                <a:latin typeface="Arial"/>
              </a:rPr>
              <a:t> </a:t>
            </a:r>
            <a:r>
              <a:rPr lang="nl-NL" sz="2000" b="1" u="sng" dirty="0" smtClean="0">
                <a:latin typeface="Arial"/>
              </a:rPr>
              <a:t>plant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8 </a:t>
            </a:r>
            <a:r>
              <a:rPr lang="en-US" sz="2000" b="1" dirty="0" smtClean="0"/>
              <a:t>men </a:t>
            </a:r>
            <a:r>
              <a:rPr lang="en-US" sz="2000" dirty="0"/>
              <a:t>involved during </a:t>
            </a:r>
            <a:r>
              <a:rPr lang="en-US" sz="2000" dirty="0" smtClean="0"/>
              <a:t>placement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Heavy lifting equipment required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40511" y="1363909"/>
            <a:ext cx="3041187" cy="20252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2" name="Ovaal 21"/>
          <p:cNvSpPr/>
          <p:nvPr/>
        </p:nvSpPr>
        <p:spPr>
          <a:xfrm>
            <a:off x="7020531" y="2376521"/>
            <a:ext cx="2475275" cy="1012613"/>
          </a:xfrm>
          <a:prstGeom prst="ellipse">
            <a:avLst/>
          </a:prstGeom>
          <a:noFill/>
          <a:ln w="698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8820732" y="3524150"/>
            <a:ext cx="0" cy="2460932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al 23"/>
          <p:cNvSpPr/>
          <p:nvPr/>
        </p:nvSpPr>
        <p:spPr>
          <a:xfrm>
            <a:off x="1078180" y="4995136"/>
            <a:ext cx="450050" cy="781403"/>
          </a:xfrm>
          <a:prstGeom prst="ellipse">
            <a:avLst/>
          </a:prstGeom>
          <a:noFill/>
          <a:ln w="698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/>
          <p:cNvSpPr/>
          <p:nvPr/>
        </p:nvSpPr>
        <p:spPr>
          <a:xfrm>
            <a:off x="1303205" y="4880611"/>
            <a:ext cx="450050" cy="781403"/>
          </a:xfrm>
          <a:prstGeom prst="ellipse">
            <a:avLst/>
          </a:prstGeom>
          <a:noFill/>
          <a:ln w="698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3420132" y="3524150"/>
            <a:ext cx="450050" cy="781403"/>
          </a:xfrm>
          <a:prstGeom prst="ellipse">
            <a:avLst/>
          </a:prstGeom>
          <a:noFill/>
          <a:ln w="698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/>
          <p:nvPr/>
        </p:nvSpPr>
        <p:spPr>
          <a:xfrm>
            <a:off x="3870182" y="3389134"/>
            <a:ext cx="450050" cy="781403"/>
          </a:xfrm>
          <a:prstGeom prst="ellipse">
            <a:avLst/>
          </a:prstGeom>
          <a:noFill/>
          <a:ln w="698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/>
          <p:nvPr/>
        </p:nvSpPr>
        <p:spPr>
          <a:xfrm>
            <a:off x="5118968" y="4909186"/>
            <a:ext cx="450050" cy="781403"/>
          </a:xfrm>
          <a:prstGeom prst="ellipse">
            <a:avLst/>
          </a:prstGeom>
          <a:noFill/>
          <a:ln w="698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/>
          <p:nvPr/>
        </p:nvSpPr>
        <p:spPr>
          <a:xfrm>
            <a:off x="6075427" y="4541923"/>
            <a:ext cx="540060" cy="1120091"/>
          </a:xfrm>
          <a:prstGeom prst="ellipse">
            <a:avLst/>
          </a:prstGeom>
          <a:noFill/>
          <a:ln w="698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/>
          <p:nvPr/>
        </p:nvSpPr>
        <p:spPr>
          <a:xfrm>
            <a:off x="5304173" y="4872803"/>
            <a:ext cx="450050" cy="781403"/>
          </a:xfrm>
          <a:prstGeom prst="ellipse">
            <a:avLst/>
          </a:prstGeom>
          <a:noFill/>
          <a:ln w="698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/>
          <p:nvPr/>
        </p:nvSpPr>
        <p:spPr>
          <a:xfrm>
            <a:off x="8033144" y="3812800"/>
            <a:ext cx="450050" cy="781403"/>
          </a:xfrm>
          <a:prstGeom prst="ellipse">
            <a:avLst/>
          </a:prstGeom>
          <a:noFill/>
          <a:ln w="698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4"/>
              </a:rPr>
              <a:t>www.Sun2Point.com</a:t>
            </a:r>
            <a:endParaRPr lang="nl-NL" sz="1050" dirty="0" smtClean="0"/>
          </a:p>
        </p:txBody>
      </p:sp>
    </p:spTree>
    <p:extLst>
      <p:ext uri="{BB962C8B-B14F-4D97-AF65-F5344CB8AC3E}">
        <p14:creationId xmlns:p14="http://schemas.microsoft.com/office/powerpoint/2010/main" val="241345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uiExpand="1" build="p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28249" y="1389279"/>
            <a:ext cx="6462722" cy="4847042"/>
          </a:xfrm>
          <a:prstGeom prst="rect">
            <a:avLst/>
          </a:prstGeom>
          <a:ln>
            <a:noFill/>
          </a:ln>
        </p:spPr>
      </p:pic>
      <p:sp>
        <p:nvSpPr>
          <p:cNvPr id="12" name="TextShape 1"/>
          <p:cNvSpPr txBox="1"/>
          <p:nvPr/>
        </p:nvSpPr>
        <p:spPr>
          <a:xfrm>
            <a:off x="504000" y="301320"/>
            <a:ext cx="8856792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smtClean="0">
                <a:latin typeface="Arial"/>
              </a:rPr>
              <a:t>Present </a:t>
            </a:r>
            <a:r>
              <a:rPr lang="nl-NL" sz="4400" dirty="0" err="1" smtClean="0">
                <a:latin typeface="Arial"/>
              </a:rPr>
              <a:t>Practice</a:t>
            </a:r>
            <a:r>
              <a:rPr lang="nl-NL" sz="4400" dirty="0" smtClean="0">
                <a:latin typeface="Arial"/>
              </a:rPr>
              <a:t> (2)</a:t>
            </a:r>
            <a:endParaRPr dirty="0"/>
          </a:p>
        </p:txBody>
      </p:sp>
      <p:sp>
        <p:nvSpPr>
          <p:cNvPr id="17" name="TextShape 3"/>
          <p:cNvSpPr txBox="1"/>
          <p:nvPr/>
        </p:nvSpPr>
        <p:spPr>
          <a:xfrm rot="21059386">
            <a:off x="255597" y="602410"/>
            <a:ext cx="2917643" cy="66588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nl-NL" sz="2400" b="1" dirty="0" smtClean="0">
                <a:latin typeface="Arial"/>
              </a:rPr>
              <a:t>15.6 m2 </a:t>
            </a:r>
            <a:r>
              <a:rPr lang="nl-NL" sz="2400" b="1" dirty="0" err="1" smtClean="0">
                <a:latin typeface="Arial"/>
              </a:rPr>
              <a:t>Heliostats</a:t>
            </a:r>
            <a:endParaRPr sz="2400" b="1" dirty="0"/>
          </a:p>
        </p:txBody>
      </p:sp>
      <p:sp>
        <p:nvSpPr>
          <p:cNvPr id="21" name="TextShape 3"/>
          <p:cNvSpPr txBox="1"/>
          <p:nvPr/>
        </p:nvSpPr>
        <p:spPr>
          <a:xfrm>
            <a:off x="735963" y="6157904"/>
            <a:ext cx="8877913" cy="95595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5</a:t>
            </a:r>
            <a:r>
              <a:rPr lang="en-US" sz="2000" b="1" dirty="0" smtClean="0"/>
              <a:t> men </a:t>
            </a:r>
            <a:r>
              <a:rPr lang="en-US" sz="2000" dirty="0"/>
              <a:t>involved during </a:t>
            </a:r>
            <a:r>
              <a:rPr lang="en-US" sz="2000" dirty="0" smtClean="0"/>
              <a:t>placement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Some heavy lifting equipment required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4" name="Ovaal 23"/>
          <p:cNvSpPr/>
          <p:nvPr/>
        </p:nvSpPr>
        <p:spPr>
          <a:xfrm>
            <a:off x="2250022" y="4094020"/>
            <a:ext cx="810070" cy="1795864"/>
          </a:xfrm>
          <a:prstGeom prst="ellipse">
            <a:avLst/>
          </a:prstGeom>
          <a:noFill/>
          <a:ln w="698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/>
          <p:cNvSpPr/>
          <p:nvPr/>
        </p:nvSpPr>
        <p:spPr>
          <a:xfrm>
            <a:off x="4043464" y="3899235"/>
            <a:ext cx="1438976" cy="2547849"/>
          </a:xfrm>
          <a:prstGeom prst="ellipse">
            <a:avLst/>
          </a:prstGeom>
          <a:noFill/>
          <a:ln w="698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6210441" y="4170537"/>
            <a:ext cx="765085" cy="2065784"/>
          </a:xfrm>
          <a:prstGeom prst="ellipse">
            <a:avLst/>
          </a:prstGeom>
          <a:noFill/>
          <a:ln w="698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/>
          <p:nvPr/>
        </p:nvSpPr>
        <p:spPr>
          <a:xfrm>
            <a:off x="6951466" y="4169124"/>
            <a:ext cx="734267" cy="1988780"/>
          </a:xfrm>
          <a:prstGeom prst="ellipse">
            <a:avLst/>
          </a:prstGeom>
          <a:noFill/>
          <a:ln w="698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3"/>
              </a:rPr>
              <a:t>www.Sun2Point.com</a:t>
            </a:r>
            <a:endParaRPr lang="nl-NL" sz="1050" dirty="0" smtClean="0"/>
          </a:p>
        </p:txBody>
      </p:sp>
      <p:sp>
        <p:nvSpPr>
          <p:cNvPr id="11" name="Ovaal 23"/>
          <p:cNvSpPr/>
          <p:nvPr/>
        </p:nvSpPr>
        <p:spPr>
          <a:xfrm>
            <a:off x="5445357" y="3284782"/>
            <a:ext cx="810070" cy="1795864"/>
          </a:xfrm>
          <a:prstGeom prst="ellipse">
            <a:avLst/>
          </a:prstGeom>
          <a:noFill/>
          <a:ln w="698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build="p"/>
      <p:bldP spid="24" grpId="0" animBg="1"/>
      <p:bldP spid="25" grpId="0" animBg="1"/>
      <p:bldP spid="26" grpId="0" animBg="1"/>
      <p:bldP spid="2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Shape 1"/>
          <p:cNvSpPr txBox="1"/>
          <p:nvPr/>
        </p:nvSpPr>
        <p:spPr>
          <a:xfrm>
            <a:off x="504000" y="301320"/>
            <a:ext cx="8856792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smtClean="0">
                <a:latin typeface="Arial"/>
              </a:rPr>
              <a:t>Present </a:t>
            </a:r>
            <a:r>
              <a:rPr lang="nl-NL" sz="4400" dirty="0" err="1" smtClean="0">
                <a:latin typeface="Arial"/>
              </a:rPr>
              <a:t>Practice</a:t>
            </a:r>
            <a:r>
              <a:rPr lang="nl-NL" sz="4400" dirty="0" smtClean="0">
                <a:latin typeface="Arial"/>
              </a:rPr>
              <a:t> (3)</a:t>
            </a:r>
            <a:endParaRPr dirty="0"/>
          </a:p>
        </p:txBody>
      </p:sp>
      <p:sp>
        <p:nvSpPr>
          <p:cNvPr id="17" name="TextShape 3"/>
          <p:cNvSpPr txBox="1"/>
          <p:nvPr/>
        </p:nvSpPr>
        <p:spPr>
          <a:xfrm rot="21059386">
            <a:off x="255597" y="602410"/>
            <a:ext cx="2917643" cy="66588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nl-NL" sz="2400" b="1" dirty="0" smtClean="0">
                <a:latin typeface="Arial"/>
              </a:rPr>
              <a:t>1.1 m2 </a:t>
            </a:r>
            <a:r>
              <a:rPr lang="nl-NL" sz="2400" b="1" dirty="0" err="1" smtClean="0">
                <a:latin typeface="Arial"/>
              </a:rPr>
              <a:t>Heliostats</a:t>
            </a:r>
            <a:endParaRPr sz="2400" b="1" dirty="0"/>
          </a:p>
        </p:txBody>
      </p:sp>
      <p:sp>
        <p:nvSpPr>
          <p:cNvPr id="34" name="Rechthoek 33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2"/>
              </a:rPr>
              <a:t>www.Sun2Point.com</a:t>
            </a:r>
            <a:endParaRPr lang="nl-NL" sz="1050" dirty="0" smtClean="0"/>
          </a:p>
        </p:txBody>
      </p:sp>
      <p:pic>
        <p:nvPicPr>
          <p:cNvPr id="11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71760" y="1934632"/>
            <a:ext cx="3948480" cy="3283200"/>
          </a:xfrm>
          <a:prstGeom prst="rect">
            <a:avLst/>
          </a:prstGeom>
          <a:ln>
            <a:noFill/>
          </a:ln>
        </p:spPr>
      </p:pic>
      <p:pic>
        <p:nvPicPr>
          <p:cNvPr id="13" name="Picture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55760" y="1934992"/>
            <a:ext cx="4565880" cy="3246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88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eknowyourdreams.com/images/desert/desert-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148" y="1305587"/>
            <a:ext cx="8942970" cy="60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hoek 17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3"/>
              </a:rPr>
              <a:t>www.Sun2Point.com</a:t>
            </a:r>
            <a:endParaRPr lang="nl-NL" sz="1050" dirty="0" smtClean="0"/>
          </a:p>
        </p:txBody>
      </p:sp>
      <p:sp>
        <p:nvSpPr>
          <p:cNvPr id="12" name="TextShape 1"/>
          <p:cNvSpPr txBox="1"/>
          <p:nvPr/>
        </p:nvSpPr>
        <p:spPr>
          <a:xfrm>
            <a:off x="504000" y="301320"/>
            <a:ext cx="8856792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err="1" smtClean="0">
                <a:latin typeface="Arial"/>
              </a:rPr>
              <a:t>Mass</a:t>
            </a:r>
            <a:r>
              <a:rPr lang="nl-NL" sz="4400" dirty="0" smtClean="0">
                <a:latin typeface="Arial"/>
              </a:rPr>
              <a:t> Manufacturing Off </a:t>
            </a:r>
            <a:r>
              <a:rPr lang="nl-NL" sz="4400" dirty="0">
                <a:latin typeface="Arial"/>
              </a:rPr>
              <a:t>S</a:t>
            </a:r>
            <a:r>
              <a:rPr lang="nl-NL" sz="4400" dirty="0" smtClean="0">
                <a:latin typeface="Arial"/>
              </a:rPr>
              <a:t>ite</a:t>
            </a:r>
            <a:endParaRPr dirty="0"/>
          </a:p>
        </p:txBody>
      </p:sp>
      <p:pic>
        <p:nvPicPr>
          <p:cNvPr id="103" name="Afbeelding 10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4767" y="3852008"/>
            <a:ext cx="3298039" cy="2673134"/>
          </a:xfrm>
          <a:prstGeom prst="rect">
            <a:avLst/>
          </a:prstGeom>
          <a:ln>
            <a:noFill/>
          </a:ln>
        </p:spPr>
      </p:pic>
      <p:grpSp>
        <p:nvGrpSpPr>
          <p:cNvPr id="4" name="Groep 3"/>
          <p:cNvGrpSpPr/>
          <p:nvPr/>
        </p:nvGrpSpPr>
        <p:grpSpPr>
          <a:xfrm>
            <a:off x="248446" y="4059386"/>
            <a:ext cx="3983026" cy="3065102"/>
            <a:chOff x="6075427" y="4315136"/>
            <a:chExt cx="3983026" cy="3065102"/>
          </a:xfrm>
        </p:grpSpPr>
        <p:grpSp>
          <p:nvGrpSpPr>
            <p:cNvPr id="3" name="Groep 2"/>
            <p:cNvGrpSpPr/>
            <p:nvPr/>
          </p:nvGrpSpPr>
          <p:grpSpPr>
            <a:xfrm>
              <a:off x="7154995" y="4827559"/>
              <a:ext cx="1729076" cy="1812167"/>
              <a:chOff x="7154995" y="4827559"/>
              <a:chExt cx="1729076" cy="1812167"/>
            </a:xfrm>
          </p:grpSpPr>
          <p:pic>
            <p:nvPicPr>
              <p:cNvPr id="108" name="Afbeelding 107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 rot="21595800">
                <a:off x="7154995" y="4827559"/>
                <a:ext cx="1729076" cy="96062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107" name="Line 5"/>
              <p:cNvSpPr/>
              <p:nvPr/>
            </p:nvSpPr>
            <p:spPr>
              <a:xfrm>
                <a:off x="8019533" y="5813815"/>
                <a:ext cx="0" cy="825911"/>
              </a:xfrm>
              <a:prstGeom prst="line">
                <a:avLst/>
              </a:prstGeom>
              <a:ln w="34925">
                <a:solidFill>
                  <a:schemeClr val="bg1">
                    <a:lumMod val="75000"/>
                  </a:schemeClr>
                </a:solidFill>
                <a:round/>
              </a:ln>
            </p:spPr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427" y="4315136"/>
              <a:ext cx="1678806" cy="2805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219" y="4315136"/>
              <a:ext cx="1834234" cy="3065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TextShape 3"/>
          <p:cNvSpPr txBox="1"/>
          <p:nvPr/>
        </p:nvSpPr>
        <p:spPr>
          <a:xfrm rot="384857">
            <a:off x="6531575" y="6136210"/>
            <a:ext cx="2790063" cy="66588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90000" tIns="45000" rIns="90000" bIns="45000"/>
          <a:lstStyle/>
          <a:p>
            <a:pPr algn="ctr"/>
            <a:r>
              <a:rPr lang="nl-NL" dirty="0" err="1">
                <a:latin typeface="Arial"/>
              </a:rPr>
              <a:t>Two</a:t>
            </a:r>
            <a:r>
              <a:rPr lang="nl-NL" dirty="0">
                <a:latin typeface="Arial"/>
              </a:rPr>
              <a:t> men </a:t>
            </a:r>
            <a:r>
              <a:rPr lang="nl-NL" dirty="0" err="1">
                <a:latin typeface="Arial"/>
              </a:rPr>
              <a:t>can</a:t>
            </a:r>
            <a:r>
              <a:rPr lang="nl-NL" dirty="0">
                <a:latin typeface="Arial"/>
              </a:rPr>
              <a:t> </a:t>
            </a:r>
            <a:r>
              <a:rPr lang="nl-NL" dirty="0" err="1" smtClean="0">
                <a:latin typeface="Arial"/>
              </a:rPr>
              <a:t>place</a:t>
            </a:r>
            <a:r>
              <a:rPr lang="nl-NL" dirty="0" smtClean="0">
                <a:latin typeface="Arial"/>
              </a:rPr>
              <a:t> </a:t>
            </a:r>
            <a:r>
              <a:rPr lang="nl-NL" dirty="0">
                <a:latin typeface="Arial"/>
              </a:rPr>
              <a:t>small </a:t>
            </a:r>
            <a:r>
              <a:rPr lang="nl-NL" dirty="0" err="1">
                <a:latin typeface="Arial"/>
              </a:rPr>
              <a:t>heliostats</a:t>
            </a:r>
            <a:r>
              <a:rPr lang="nl-NL" dirty="0">
                <a:latin typeface="Arial"/>
              </a:rPr>
              <a:t> </a:t>
            </a:r>
            <a:r>
              <a:rPr lang="nl-NL" dirty="0" err="1" smtClean="0">
                <a:latin typeface="Arial"/>
              </a:rPr>
              <a:t>by</a:t>
            </a:r>
            <a:r>
              <a:rPr lang="nl-NL" dirty="0" smtClean="0">
                <a:latin typeface="Arial"/>
              </a:rPr>
              <a:t> hand </a:t>
            </a:r>
            <a:endParaRPr dirty="0"/>
          </a:p>
        </p:txBody>
      </p:sp>
      <p:sp>
        <p:nvSpPr>
          <p:cNvPr id="17" name="TextShape 4"/>
          <p:cNvSpPr txBox="1"/>
          <p:nvPr/>
        </p:nvSpPr>
        <p:spPr>
          <a:xfrm>
            <a:off x="1439912" y="2440024"/>
            <a:ext cx="7155796" cy="709743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/>
              </a:rPr>
              <a:t>Mass manufacturing leads </a:t>
            </a:r>
            <a:r>
              <a:rPr lang="nl-NL" dirty="0" err="1" smtClean="0">
                <a:latin typeface="Arial"/>
              </a:rPr>
              <a:t>to</a:t>
            </a:r>
            <a:r>
              <a:rPr lang="nl-NL" dirty="0" smtClean="0">
                <a:latin typeface="Arial"/>
              </a:rPr>
              <a:t> efficiency </a:t>
            </a:r>
            <a:r>
              <a:rPr lang="nl-NL" dirty="0" err="1">
                <a:latin typeface="Arial"/>
              </a:rPr>
              <a:t>and</a:t>
            </a:r>
            <a:r>
              <a:rPr lang="nl-NL" dirty="0">
                <a:latin typeface="Arial"/>
              </a:rPr>
              <a:t> </a:t>
            </a:r>
            <a:r>
              <a:rPr lang="nl-NL" dirty="0" err="1">
                <a:latin typeface="Arial"/>
              </a:rPr>
              <a:t>lower</a:t>
            </a:r>
            <a:r>
              <a:rPr lang="nl-NL" dirty="0">
                <a:latin typeface="Arial"/>
              </a:rPr>
              <a:t> </a:t>
            </a:r>
            <a:r>
              <a:rPr lang="nl-NL" dirty="0" err="1">
                <a:latin typeface="Arial"/>
              </a:rPr>
              <a:t>prices</a:t>
            </a:r>
            <a:r>
              <a:rPr lang="nl-NL" dirty="0">
                <a:latin typeface="Arial"/>
              </a:rPr>
              <a:t>.</a:t>
            </a:r>
            <a:endParaRPr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latin typeface="Arial"/>
              </a:rPr>
              <a:t>Fast</a:t>
            </a:r>
            <a:r>
              <a:rPr lang="nl-NL" dirty="0">
                <a:latin typeface="Arial"/>
              </a:rPr>
              <a:t> </a:t>
            </a:r>
            <a:r>
              <a:rPr lang="nl-NL" dirty="0" err="1">
                <a:latin typeface="Arial"/>
              </a:rPr>
              <a:t>learning</a:t>
            </a:r>
            <a:r>
              <a:rPr lang="nl-NL" dirty="0">
                <a:latin typeface="Arial"/>
              </a:rPr>
              <a:t> </a:t>
            </a:r>
            <a:r>
              <a:rPr lang="nl-NL" dirty="0" err="1">
                <a:latin typeface="Arial"/>
              </a:rPr>
              <a:t>with</a:t>
            </a:r>
            <a:r>
              <a:rPr lang="nl-NL" dirty="0">
                <a:latin typeface="Arial"/>
              </a:rPr>
              <a:t> high </a:t>
            </a:r>
            <a:r>
              <a:rPr lang="nl-NL" dirty="0" err="1">
                <a:latin typeface="Arial"/>
              </a:rPr>
              <a:t>quantities</a:t>
            </a:r>
            <a:r>
              <a:rPr lang="nl-NL" dirty="0">
                <a:latin typeface="Arial"/>
              </a:rPr>
              <a:t> </a:t>
            </a:r>
            <a:r>
              <a:rPr lang="nl-NL" dirty="0" smtClean="0">
                <a:latin typeface="Arial"/>
              </a:rPr>
              <a:t>leads </a:t>
            </a:r>
            <a:r>
              <a:rPr lang="nl-NL" dirty="0" err="1">
                <a:latin typeface="Arial"/>
              </a:rPr>
              <a:t>to</a:t>
            </a:r>
            <a:r>
              <a:rPr lang="nl-NL" dirty="0">
                <a:latin typeface="Arial"/>
              </a:rPr>
              <a:t> </a:t>
            </a:r>
            <a:r>
              <a:rPr lang="nl-NL" dirty="0" err="1">
                <a:latin typeface="Arial"/>
              </a:rPr>
              <a:t>increased</a:t>
            </a:r>
            <a:r>
              <a:rPr lang="nl-NL" dirty="0">
                <a:latin typeface="Arial"/>
              </a:rPr>
              <a:t> </a:t>
            </a:r>
            <a:r>
              <a:rPr lang="nl-NL" dirty="0" err="1">
                <a:latin typeface="Arial"/>
              </a:rPr>
              <a:t>reliability</a:t>
            </a:r>
            <a:endParaRPr dirty="0"/>
          </a:p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12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7322E-6 -4.71033E-6 L 0.55483 0.046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1" y="2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4711" y="2429687"/>
            <a:ext cx="2562142" cy="435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smtClean="0">
                <a:latin typeface="Arial"/>
              </a:rPr>
              <a:t>Major </a:t>
            </a:r>
            <a:r>
              <a:rPr lang="nl-NL" sz="4400" dirty="0" err="1" smtClean="0">
                <a:latin typeface="Arial"/>
              </a:rPr>
              <a:t>Mass</a:t>
            </a:r>
            <a:r>
              <a:rPr lang="nl-NL" sz="4400" dirty="0" smtClean="0">
                <a:latin typeface="Arial"/>
              </a:rPr>
              <a:t> </a:t>
            </a:r>
            <a:r>
              <a:rPr lang="nl-NL" sz="4400" dirty="0" err="1" smtClean="0">
                <a:latin typeface="Arial"/>
              </a:rPr>
              <a:t>Heliostat</a:t>
            </a:r>
            <a:r>
              <a:rPr lang="nl-NL" sz="4400" dirty="0" smtClean="0">
                <a:latin typeface="Arial"/>
              </a:rPr>
              <a:t> </a:t>
            </a:r>
            <a:r>
              <a:rPr lang="nl-NL" sz="4400" dirty="0" err="1" smtClean="0">
                <a:latin typeface="Arial"/>
              </a:rPr>
              <a:t>Properties</a:t>
            </a:r>
            <a:endParaRPr dirty="0"/>
          </a:p>
        </p:txBody>
      </p:sp>
      <p:sp>
        <p:nvSpPr>
          <p:cNvPr id="117" name="TextShape 2"/>
          <p:cNvSpPr txBox="1"/>
          <p:nvPr/>
        </p:nvSpPr>
        <p:spPr>
          <a:xfrm>
            <a:off x="809842" y="1561389"/>
            <a:ext cx="8041090" cy="513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>
              <a:spcAft>
                <a:spcPts val="400"/>
              </a:spcAft>
              <a:buSzPct val="45000"/>
              <a:buFont typeface="Wingdings" panose="05000000000000000000" pitchFamily="2" charset="2"/>
              <a:buChar char="q"/>
            </a:pPr>
            <a:r>
              <a:rPr lang="nl-NL" sz="3200" dirty="0" err="1">
                <a:latin typeface="Arial"/>
              </a:rPr>
              <a:t>Can</a:t>
            </a:r>
            <a:r>
              <a:rPr lang="nl-NL" sz="3200" dirty="0">
                <a:latin typeface="Arial"/>
              </a:rPr>
              <a:t> </a:t>
            </a:r>
            <a:r>
              <a:rPr lang="nl-NL" sz="3200" dirty="0" err="1">
                <a:latin typeface="Arial"/>
              </a:rPr>
              <a:t>be</a:t>
            </a:r>
            <a:r>
              <a:rPr lang="nl-NL" sz="3200" dirty="0">
                <a:latin typeface="Arial"/>
              </a:rPr>
              <a:t> hand </a:t>
            </a:r>
            <a:r>
              <a:rPr lang="nl-NL" sz="3200" dirty="0" err="1">
                <a:latin typeface="Arial"/>
              </a:rPr>
              <a:t>carried</a:t>
            </a:r>
            <a:r>
              <a:rPr lang="nl-NL" sz="3200" dirty="0">
                <a:latin typeface="Arial"/>
              </a:rPr>
              <a:t> </a:t>
            </a:r>
            <a:r>
              <a:rPr lang="nl-NL" sz="3200" dirty="0" err="1">
                <a:latin typeface="Arial"/>
              </a:rPr>
              <a:t>for</a:t>
            </a:r>
            <a:r>
              <a:rPr lang="nl-NL" sz="3200" dirty="0">
                <a:latin typeface="Arial"/>
              </a:rPr>
              <a:t> </a:t>
            </a:r>
            <a:r>
              <a:rPr lang="nl-NL" sz="3200" dirty="0" err="1" smtClean="0">
                <a:latin typeface="Arial"/>
              </a:rPr>
              <a:t>installation</a:t>
            </a:r>
            <a:endParaRPr lang="nl-NL" sz="3200" dirty="0" smtClean="0">
              <a:latin typeface="Arial"/>
            </a:endParaRPr>
          </a:p>
          <a:p>
            <a:pPr lvl="2">
              <a:spcAft>
                <a:spcPts val="400"/>
              </a:spcAft>
            </a:pPr>
            <a:r>
              <a:rPr lang="nl-NL" dirty="0" smtClean="0">
                <a:latin typeface="Arial"/>
              </a:rPr>
              <a:t>&lt;  </a:t>
            </a:r>
            <a:r>
              <a:rPr lang="nl-NL" dirty="0">
                <a:latin typeface="Arial"/>
              </a:rPr>
              <a:t>40 kg</a:t>
            </a:r>
            <a:r>
              <a:rPr lang="nl-NL" dirty="0" smtClean="0">
                <a:latin typeface="Arial"/>
              </a:rPr>
              <a:t>.</a:t>
            </a:r>
            <a:endParaRPr dirty="0"/>
          </a:p>
          <a:p>
            <a:pPr marL="457200" indent="-457200">
              <a:spcAft>
                <a:spcPts val="400"/>
              </a:spcAft>
              <a:buSzPct val="45000"/>
              <a:buFont typeface="Wingdings" panose="05000000000000000000" pitchFamily="2" charset="2"/>
              <a:buChar char="q"/>
            </a:pPr>
            <a:r>
              <a:rPr lang="nl-NL" sz="3200" dirty="0">
                <a:latin typeface="Arial"/>
              </a:rPr>
              <a:t>No </a:t>
            </a:r>
            <a:r>
              <a:rPr lang="nl-NL" sz="3200" dirty="0" err="1">
                <a:latin typeface="Arial"/>
              </a:rPr>
              <a:t>cabling</a:t>
            </a:r>
            <a:r>
              <a:rPr lang="nl-NL" sz="3200" dirty="0">
                <a:latin typeface="Arial"/>
              </a:rPr>
              <a:t> </a:t>
            </a:r>
            <a:r>
              <a:rPr lang="nl-NL" sz="3200" dirty="0" err="1">
                <a:latin typeface="Arial"/>
              </a:rPr>
              <a:t>required</a:t>
            </a:r>
            <a:endParaRPr dirty="0"/>
          </a:p>
          <a:p>
            <a:pPr>
              <a:spcAft>
                <a:spcPts val="400"/>
              </a:spcAft>
            </a:pPr>
            <a:r>
              <a:rPr lang="nl-NL" dirty="0">
                <a:latin typeface="Arial"/>
              </a:rPr>
              <a:t>	</a:t>
            </a:r>
            <a:r>
              <a:rPr lang="nl-NL" dirty="0" err="1" smtClean="0">
                <a:latin typeface="Arial"/>
              </a:rPr>
              <a:t>Remotely</a:t>
            </a:r>
            <a:r>
              <a:rPr lang="nl-NL" dirty="0" smtClean="0">
                <a:latin typeface="Arial"/>
              </a:rPr>
              <a:t> </a:t>
            </a:r>
            <a:r>
              <a:rPr lang="nl-NL" dirty="0" err="1">
                <a:latin typeface="Arial"/>
              </a:rPr>
              <a:t>controlled</a:t>
            </a:r>
            <a:r>
              <a:rPr lang="nl-NL" dirty="0">
                <a:latin typeface="Arial"/>
              </a:rPr>
              <a:t> </a:t>
            </a:r>
            <a:r>
              <a:rPr lang="nl-NL" dirty="0" err="1">
                <a:latin typeface="Arial"/>
              </a:rPr>
              <a:t>by</a:t>
            </a:r>
            <a:r>
              <a:rPr lang="nl-NL" dirty="0">
                <a:latin typeface="Arial"/>
              </a:rPr>
              <a:t> </a:t>
            </a:r>
            <a:r>
              <a:rPr lang="nl-NL" b="1" u="sng" dirty="0" err="1">
                <a:latin typeface="Arial"/>
              </a:rPr>
              <a:t>wireless</a:t>
            </a:r>
            <a:r>
              <a:rPr lang="nl-NL" b="1" u="sng" dirty="0">
                <a:latin typeface="Arial"/>
              </a:rPr>
              <a:t> </a:t>
            </a:r>
            <a:r>
              <a:rPr lang="nl-NL" b="1" u="sng" dirty="0" err="1">
                <a:latin typeface="Arial"/>
              </a:rPr>
              <a:t>communication</a:t>
            </a:r>
            <a:endParaRPr b="1" u="sng" dirty="0"/>
          </a:p>
          <a:p>
            <a:pPr>
              <a:spcAft>
                <a:spcPts val="400"/>
              </a:spcAft>
            </a:pPr>
            <a:r>
              <a:rPr lang="nl-NL" dirty="0">
                <a:latin typeface="Arial"/>
              </a:rPr>
              <a:t>	</a:t>
            </a:r>
            <a:r>
              <a:rPr lang="nl-NL" dirty="0" err="1" smtClean="0">
                <a:latin typeface="Arial"/>
              </a:rPr>
              <a:t>Self</a:t>
            </a:r>
            <a:r>
              <a:rPr lang="nl-NL" dirty="0" smtClean="0">
                <a:latin typeface="Arial"/>
              </a:rPr>
              <a:t> </a:t>
            </a:r>
            <a:r>
              <a:rPr lang="nl-NL" dirty="0" err="1">
                <a:latin typeface="Arial"/>
              </a:rPr>
              <a:t>powered</a:t>
            </a:r>
            <a:r>
              <a:rPr lang="nl-NL" dirty="0">
                <a:latin typeface="Arial"/>
              </a:rPr>
              <a:t> </a:t>
            </a:r>
            <a:r>
              <a:rPr lang="nl-NL" dirty="0" err="1">
                <a:latin typeface="Arial"/>
              </a:rPr>
              <a:t>by</a:t>
            </a:r>
            <a:r>
              <a:rPr lang="nl-NL" dirty="0">
                <a:latin typeface="Arial"/>
              </a:rPr>
              <a:t> </a:t>
            </a:r>
            <a:r>
              <a:rPr lang="nl-NL" b="1" u="sng" dirty="0" err="1">
                <a:latin typeface="Arial"/>
              </a:rPr>
              <a:t>solar</a:t>
            </a:r>
            <a:r>
              <a:rPr lang="nl-NL" b="1" u="sng" dirty="0">
                <a:latin typeface="Arial"/>
              </a:rPr>
              <a:t> </a:t>
            </a:r>
            <a:r>
              <a:rPr lang="nl-NL" b="1" u="sng" dirty="0" err="1">
                <a:latin typeface="Arial"/>
              </a:rPr>
              <a:t>cells</a:t>
            </a:r>
            <a:r>
              <a:rPr lang="nl-NL" dirty="0" smtClean="0">
                <a:latin typeface="Arial"/>
              </a:rPr>
              <a:t>.</a:t>
            </a:r>
            <a:endParaRPr dirty="0"/>
          </a:p>
          <a:p>
            <a:pPr marL="457200" indent="-457200">
              <a:spcAft>
                <a:spcPts val="400"/>
              </a:spcAft>
              <a:buSzPct val="45000"/>
              <a:buFont typeface="Wingdings" panose="05000000000000000000" pitchFamily="2" charset="2"/>
              <a:buChar char="q"/>
            </a:pPr>
            <a:r>
              <a:rPr lang="nl-NL" sz="3200" dirty="0" err="1">
                <a:latin typeface="Arial"/>
              </a:rPr>
              <a:t>Autonomous</a:t>
            </a:r>
            <a:endParaRPr dirty="0"/>
          </a:p>
          <a:p>
            <a:pPr>
              <a:spcAft>
                <a:spcPts val="400"/>
              </a:spcAft>
            </a:pPr>
            <a:r>
              <a:rPr lang="nl-NL" dirty="0">
                <a:latin typeface="Arial"/>
              </a:rPr>
              <a:t>	</a:t>
            </a:r>
            <a:r>
              <a:rPr lang="nl-NL" dirty="0" smtClean="0">
                <a:latin typeface="Arial"/>
              </a:rPr>
              <a:t>Has buit-in ‘intelligence’ </a:t>
            </a:r>
            <a:endParaRPr dirty="0"/>
          </a:p>
          <a:p>
            <a:pPr>
              <a:spcAft>
                <a:spcPts val="400"/>
              </a:spcAft>
            </a:pPr>
            <a:r>
              <a:rPr lang="nl-NL" dirty="0">
                <a:latin typeface="Arial"/>
              </a:rPr>
              <a:t>	</a:t>
            </a:r>
            <a:r>
              <a:rPr lang="nl-NL" dirty="0" err="1" smtClean="0">
                <a:latin typeface="Arial"/>
              </a:rPr>
              <a:t>Requires</a:t>
            </a:r>
            <a:r>
              <a:rPr lang="nl-NL" dirty="0" smtClean="0">
                <a:latin typeface="Arial"/>
              </a:rPr>
              <a:t> </a:t>
            </a:r>
            <a:r>
              <a:rPr lang="nl-NL" dirty="0" err="1">
                <a:latin typeface="Arial"/>
              </a:rPr>
              <a:t>minimal</a:t>
            </a:r>
            <a:r>
              <a:rPr lang="nl-NL" dirty="0">
                <a:latin typeface="Arial"/>
              </a:rPr>
              <a:t> </a:t>
            </a:r>
            <a:r>
              <a:rPr lang="nl-NL" dirty="0" err="1">
                <a:latin typeface="Arial"/>
              </a:rPr>
              <a:t>communication</a:t>
            </a:r>
            <a:r>
              <a:rPr lang="nl-NL" dirty="0">
                <a:latin typeface="Arial"/>
              </a:rPr>
              <a:t> </a:t>
            </a:r>
            <a:r>
              <a:rPr lang="nl-NL" dirty="0" err="1">
                <a:latin typeface="Arial"/>
              </a:rPr>
              <a:t>with</a:t>
            </a:r>
            <a:r>
              <a:rPr lang="nl-NL" dirty="0">
                <a:latin typeface="Arial"/>
              </a:rPr>
              <a:t> </a:t>
            </a:r>
            <a:r>
              <a:rPr lang="nl-NL" dirty="0" err="1">
                <a:latin typeface="Arial"/>
              </a:rPr>
              <a:t>the</a:t>
            </a:r>
            <a:r>
              <a:rPr lang="nl-NL" dirty="0">
                <a:latin typeface="Arial"/>
              </a:rPr>
              <a:t> control </a:t>
            </a:r>
            <a:r>
              <a:rPr lang="nl-NL" dirty="0" err="1" smtClean="0">
                <a:latin typeface="Arial"/>
              </a:rPr>
              <a:t>centre</a:t>
            </a:r>
            <a:endParaRPr dirty="0"/>
          </a:p>
          <a:p>
            <a:pPr marL="457200" indent="-457200">
              <a:spcAft>
                <a:spcPts val="400"/>
              </a:spcAft>
              <a:buSzPct val="45000"/>
              <a:buFont typeface="Wingdings" panose="05000000000000000000" pitchFamily="2" charset="2"/>
              <a:buChar char="q"/>
            </a:pPr>
            <a:r>
              <a:rPr lang="nl-NL" sz="3200" dirty="0">
                <a:latin typeface="Arial"/>
              </a:rPr>
              <a:t>Simple foundation </a:t>
            </a:r>
            <a:r>
              <a:rPr lang="nl-NL" sz="3200" dirty="0" err="1">
                <a:latin typeface="Arial"/>
              </a:rPr>
              <a:t>and</a:t>
            </a:r>
            <a:r>
              <a:rPr lang="nl-NL" sz="3200" dirty="0">
                <a:latin typeface="Arial"/>
              </a:rPr>
              <a:t> </a:t>
            </a:r>
            <a:r>
              <a:rPr lang="nl-NL" sz="3200" dirty="0" err="1" smtClean="0">
                <a:latin typeface="Arial"/>
              </a:rPr>
              <a:t>fixation</a:t>
            </a:r>
            <a:endParaRPr lang="nl-NL" dirty="0">
              <a:latin typeface="Arial"/>
            </a:endParaRPr>
          </a:p>
          <a:p>
            <a:pPr lvl="1">
              <a:spcAft>
                <a:spcPts val="400"/>
              </a:spcAft>
              <a:buSzPct val="45000"/>
            </a:pPr>
            <a:r>
              <a:rPr lang="nl-NL" dirty="0">
                <a:latin typeface="Arial"/>
              </a:rPr>
              <a:t>	</a:t>
            </a:r>
            <a:r>
              <a:rPr lang="nl-NL" dirty="0" err="1" smtClean="0">
                <a:latin typeface="Arial"/>
              </a:rPr>
              <a:t>Compensates</a:t>
            </a:r>
            <a:r>
              <a:rPr lang="nl-NL" dirty="0" smtClean="0">
                <a:latin typeface="Arial"/>
              </a:rPr>
              <a:t> </a:t>
            </a:r>
            <a:r>
              <a:rPr lang="nl-NL" dirty="0" err="1">
                <a:latin typeface="Arial"/>
              </a:rPr>
              <a:t>orientation</a:t>
            </a:r>
            <a:r>
              <a:rPr lang="nl-NL" dirty="0">
                <a:latin typeface="Arial"/>
              </a:rPr>
              <a:t> changes or </a:t>
            </a:r>
            <a:r>
              <a:rPr lang="nl-NL" dirty="0" err="1" smtClean="0">
                <a:latin typeface="Arial"/>
              </a:rPr>
              <a:t>deviations</a:t>
            </a:r>
            <a:r>
              <a:rPr lang="nl-NL" dirty="0" smtClean="0">
                <a:latin typeface="Arial"/>
              </a:rPr>
              <a:t> of </a:t>
            </a:r>
            <a:r>
              <a:rPr lang="nl-NL" dirty="0">
                <a:latin typeface="Arial"/>
              </a:rPr>
              <a:t>the support</a:t>
            </a:r>
            <a:endParaRPr dirty="0"/>
          </a:p>
          <a:p>
            <a:pPr marL="457200" indent="-457200">
              <a:spcAft>
                <a:spcPts val="400"/>
              </a:spcAft>
              <a:buSzPct val="45000"/>
              <a:buFont typeface="Wingdings" panose="05000000000000000000" pitchFamily="2" charset="2"/>
              <a:buChar char="q"/>
            </a:pPr>
            <a:r>
              <a:rPr lang="nl-NL" sz="3200" dirty="0" err="1">
                <a:latin typeface="Arial"/>
              </a:rPr>
              <a:t>Factory</a:t>
            </a:r>
            <a:r>
              <a:rPr lang="nl-NL" sz="3200" dirty="0">
                <a:latin typeface="Arial"/>
              </a:rPr>
              <a:t> </a:t>
            </a:r>
            <a:r>
              <a:rPr lang="nl-NL" sz="3200" dirty="0" err="1">
                <a:latin typeface="Arial"/>
              </a:rPr>
              <a:t>calibrated</a:t>
            </a:r>
            <a:endParaRPr dirty="0"/>
          </a:p>
          <a:p>
            <a:pPr>
              <a:spcAft>
                <a:spcPts val="400"/>
              </a:spcAft>
            </a:pPr>
            <a:r>
              <a:rPr lang="nl-NL" dirty="0">
                <a:latin typeface="Arial"/>
              </a:rPr>
              <a:t>	</a:t>
            </a:r>
            <a:r>
              <a:rPr lang="nl-NL" dirty="0" smtClean="0">
                <a:latin typeface="Arial"/>
              </a:rPr>
              <a:t>Start up </a:t>
            </a:r>
            <a:r>
              <a:rPr lang="nl-NL" dirty="0" err="1" smtClean="0">
                <a:latin typeface="Arial"/>
              </a:rPr>
              <a:t>by</a:t>
            </a:r>
            <a:r>
              <a:rPr lang="nl-NL" dirty="0" smtClean="0">
                <a:latin typeface="Arial"/>
              </a:rPr>
              <a:t> </a:t>
            </a:r>
            <a:r>
              <a:rPr lang="nl-NL" dirty="0" err="1" smtClean="0">
                <a:latin typeface="Arial"/>
              </a:rPr>
              <a:t>providing</a:t>
            </a:r>
            <a:r>
              <a:rPr lang="nl-NL" dirty="0" smtClean="0">
                <a:latin typeface="Arial"/>
              </a:rPr>
              <a:t> the GPS information</a:t>
            </a:r>
            <a:r>
              <a:rPr lang="nl-NL" dirty="0">
                <a:latin typeface="Arial"/>
              </a:rPr>
              <a:t> </a:t>
            </a:r>
            <a:r>
              <a:rPr lang="nl-NL" dirty="0" smtClean="0">
                <a:latin typeface="Arial"/>
              </a:rPr>
              <a:t>(time </a:t>
            </a:r>
            <a:r>
              <a:rPr lang="nl-NL" dirty="0" err="1" smtClean="0">
                <a:latin typeface="Arial"/>
              </a:rPr>
              <a:t>and</a:t>
            </a:r>
            <a:r>
              <a:rPr lang="nl-NL" dirty="0" smtClean="0">
                <a:latin typeface="Arial"/>
              </a:rPr>
              <a:t> </a:t>
            </a:r>
            <a:r>
              <a:rPr lang="nl-NL" dirty="0" err="1" smtClean="0">
                <a:latin typeface="Arial"/>
              </a:rPr>
              <a:t>location</a:t>
            </a:r>
            <a:r>
              <a:rPr lang="nl-NL" dirty="0" smtClean="0">
                <a:latin typeface="Arial"/>
              </a:rPr>
              <a:t>)</a:t>
            </a:r>
          </a:p>
          <a:p>
            <a:pPr>
              <a:spcAft>
                <a:spcPts val="400"/>
              </a:spcAft>
            </a:pPr>
            <a:r>
              <a:rPr lang="nl-NL" dirty="0" smtClean="0">
                <a:latin typeface="Arial"/>
              </a:rPr>
              <a:t>	</a:t>
            </a:r>
            <a:r>
              <a:rPr lang="nl-NL" dirty="0" err="1" smtClean="0">
                <a:latin typeface="Arial"/>
              </a:rPr>
              <a:t>and</a:t>
            </a:r>
            <a:r>
              <a:rPr lang="nl-NL" dirty="0" smtClean="0">
                <a:latin typeface="Arial"/>
              </a:rPr>
              <a:t> the target </a:t>
            </a:r>
            <a:r>
              <a:rPr lang="nl-NL" dirty="0" err="1" smtClean="0">
                <a:latin typeface="Arial"/>
              </a:rPr>
              <a:t>direction</a:t>
            </a:r>
            <a:r>
              <a:rPr lang="nl-NL" dirty="0" smtClean="0">
                <a:latin typeface="Arial"/>
              </a:rPr>
              <a:t>.</a:t>
            </a:r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4" name="Rechthoek 3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3"/>
              </a:rPr>
              <a:t>www.Sun2Point.com</a:t>
            </a:r>
            <a:endParaRPr lang="nl-NL" sz="105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Afbeelding 13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04092" y="2718612"/>
            <a:ext cx="2844020" cy="182558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34" name="Afbeelding 13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7214" y="2732254"/>
            <a:ext cx="2835315" cy="181194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35" name="TextShape 2"/>
          <p:cNvSpPr txBox="1"/>
          <p:nvPr/>
        </p:nvSpPr>
        <p:spPr>
          <a:xfrm>
            <a:off x="764761" y="4637656"/>
            <a:ext cx="2835314" cy="34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nl-NL" dirty="0" err="1" smtClean="0">
                <a:latin typeface="Arial"/>
              </a:rPr>
              <a:t>Locating</a:t>
            </a:r>
            <a:r>
              <a:rPr lang="nl-NL" dirty="0" smtClean="0">
                <a:latin typeface="Arial"/>
              </a:rPr>
              <a:t> </a:t>
            </a:r>
            <a:r>
              <a:rPr lang="nl-NL" dirty="0" err="1" smtClean="0">
                <a:latin typeface="Arial"/>
              </a:rPr>
              <a:t>the</a:t>
            </a:r>
            <a:r>
              <a:rPr lang="nl-NL" dirty="0" smtClean="0">
                <a:latin typeface="Arial"/>
              </a:rPr>
              <a:t> </a:t>
            </a:r>
            <a:r>
              <a:rPr lang="nl-NL" dirty="0" err="1">
                <a:latin typeface="Arial"/>
              </a:rPr>
              <a:t>sun</a:t>
            </a:r>
            <a:r>
              <a:rPr lang="nl-NL" dirty="0">
                <a:latin typeface="Arial"/>
              </a:rPr>
              <a:t> </a:t>
            </a:r>
            <a:endParaRPr dirty="0"/>
          </a:p>
        </p:txBody>
      </p:sp>
      <p:sp>
        <p:nvSpPr>
          <p:cNvPr id="137" name="TextShape 4"/>
          <p:cNvSpPr txBox="1"/>
          <p:nvPr/>
        </p:nvSpPr>
        <p:spPr>
          <a:xfrm>
            <a:off x="1080000" y="3456000"/>
            <a:ext cx="180720" cy="427320"/>
          </a:xfrm>
          <a:prstGeom prst="rect">
            <a:avLst/>
          </a:prstGeom>
          <a:noFill/>
          <a:ln>
            <a:noFill/>
          </a:ln>
        </p:spPr>
      </p:sp>
      <p:pic>
        <p:nvPicPr>
          <p:cNvPr id="141" name="Afbeelding 1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35335" y="1335649"/>
            <a:ext cx="2548175" cy="2083703"/>
          </a:xfrm>
          <a:prstGeom prst="rect">
            <a:avLst/>
          </a:prstGeom>
          <a:ln>
            <a:noFill/>
          </a:ln>
        </p:spPr>
      </p:pic>
      <p:sp>
        <p:nvSpPr>
          <p:cNvPr id="14" name="TextShape 1"/>
          <p:cNvSpPr txBox="1"/>
          <p:nvPr/>
        </p:nvSpPr>
        <p:spPr>
          <a:xfrm>
            <a:off x="728416" y="5323299"/>
            <a:ext cx="8622808" cy="1353806"/>
          </a:xfrm>
          <a:prstGeom prst="rect">
            <a:avLst/>
          </a:prstGeom>
          <a:solidFill>
            <a:srgbClr val="FFFFCC"/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nl-NL" sz="2400" dirty="0" smtClean="0"/>
              <a:t>The </a:t>
            </a:r>
            <a:r>
              <a:rPr lang="nl-NL" sz="2400" dirty="0" err="1" smtClean="0"/>
              <a:t>developed</a:t>
            </a:r>
            <a:r>
              <a:rPr lang="nl-NL" sz="2400" dirty="0" smtClean="0"/>
              <a:t> control box </a:t>
            </a:r>
            <a:r>
              <a:rPr lang="nl-NL" sz="2400" dirty="0" err="1" smtClean="0"/>
              <a:t>measures</a:t>
            </a:r>
            <a:r>
              <a:rPr lang="nl-NL" sz="2400" dirty="0" smtClean="0"/>
              <a:t> </a:t>
            </a:r>
            <a:r>
              <a:rPr lang="nl-NL" sz="2400" dirty="0" err="1" smtClean="0"/>
              <a:t>orientation</a:t>
            </a:r>
            <a:r>
              <a:rPr lang="nl-NL" sz="2400" dirty="0" smtClean="0"/>
              <a:t> </a:t>
            </a:r>
            <a:r>
              <a:rPr lang="nl-NL" sz="2400" dirty="0" err="1" smtClean="0"/>
              <a:t>towards</a:t>
            </a:r>
            <a:r>
              <a:rPr lang="nl-NL" sz="2400" dirty="0" smtClean="0"/>
              <a:t> </a:t>
            </a:r>
            <a:r>
              <a:rPr lang="nl-NL" sz="2400" dirty="0" err="1" smtClean="0"/>
              <a:t>earth</a:t>
            </a:r>
            <a:r>
              <a:rPr lang="nl-NL" sz="2400" dirty="0" smtClean="0"/>
              <a:t>,</a:t>
            </a:r>
          </a:p>
          <a:p>
            <a:pPr algn="ctr"/>
            <a:r>
              <a:rPr lang="nl-NL" sz="2400" b="1" u="sng" dirty="0" smtClean="0"/>
              <a:t>independent of </a:t>
            </a:r>
            <a:r>
              <a:rPr lang="nl-NL" sz="2400" b="1" u="sng" dirty="0" err="1" smtClean="0"/>
              <a:t>sagging</a:t>
            </a:r>
            <a:r>
              <a:rPr lang="nl-NL" sz="2400" b="1" u="sng" dirty="0" smtClean="0"/>
              <a:t>, </a:t>
            </a:r>
            <a:r>
              <a:rPr lang="nl-NL" sz="2400" b="1" u="sng" dirty="0" err="1" smtClean="0"/>
              <a:t>bending</a:t>
            </a:r>
            <a:r>
              <a:rPr lang="nl-NL" sz="2400" b="1" u="sng" dirty="0" smtClean="0"/>
              <a:t> or </a:t>
            </a:r>
            <a:r>
              <a:rPr lang="nl-NL" sz="2400" b="1" u="sng" dirty="0" err="1" smtClean="0"/>
              <a:t>torsion</a:t>
            </a:r>
            <a:endParaRPr lang="nl-NL" sz="2400" b="1" u="sng" dirty="0" smtClean="0"/>
          </a:p>
          <a:p>
            <a:pPr algn="ctr"/>
            <a:r>
              <a:rPr lang="nl-NL" sz="2400" dirty="0" smtClean="0"/>
              <a:t>No </a:t>
            </a:r>
            <a:r>
              <a:rPr lang="nl-NL" sz="2400" dirty="0" err="1" smtClean="0"/>
              <a:t>adjustment</a:t>
            </a:r>
            <a:r>
              <a:rPr lang="nl-NL" sz="2400" dirty="0" smtClean="0"/>
              <a:t> </a:t>
            </a:r>
            <a:r>
              <a:rPr lang="nl-NL" sz="2400" dirty="0" err="1" smtClean="0"/>
              <a:t>required</a:t>
            </a:r>
            <a:endParaRPr sz="2400" dirty="0"/>
          </a:p>
        </p:txBody>
      </p:sp>
      <p:sp>
        <p:nvSpPr>
          <p:cNvPr id="1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smtClean="0">
                <a:latin typeface="Arial"/>
              </a:rPr>
              <a:t>Direct </a:t>
            </a:r>
            <a:r>
              <a:rPr lang="nl-NL" sz="4400" dirty="0" err="1" smtClean="0">
                <a:latin typeface="Arial"/>
              </a:rPr>
              <a:t>Mirror</a:t>
            </a:r>
            <a:r>
              <a:rPr lang="nl-NL" sz="4400" dirty="0" smtClean="0">
                <a:latin typeface="Arial"/>
              </a:rPr>
              <a:t> </a:t>
            </a:r>
            <a:r>
              <a:rPr lang="nl-NL" sz="4400" dirty="0" err="1" smtClean="0">
                <a:latin typeface="Arial"/>
              </a:rPr>
              <a:t>Measurement</a:t>
            </a:r>
            <a:endParaRPr dirty="0"/>
          </a:p>
        </p:txBody>
      </p:sp>
      <p:sp>
        <p:nvSpPr>
          <p:cNvPr id="17" name="TextShape 3"/>
          <p:cNvSpPr txBox="1"/>
          <p:nvPr/>
        </p:nvSpPr>
        <p:spPr>
          <a:xfrm>
            <a:off x="6504092" y="4679937"/>
            <a:ext cx="2844020" cy="39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nl-NL" dirty="0" err="1" smtClean="0">
                <a:latin typeface="Arial"/>
              </a:rPr>
              <a:t>Locating</a:t>
            </a:r>
            <a:r>
              <a:rPr lang="nl-NL" dirty="0" smtClean="0">
                <a:latin typeface="Arial"/>
              </a:rPr>
              <a:t> </a:t>
            </a:r>
            <a:r>
              <a:rPr lang="nl-NL" dirty="0" err="1" smtClean="0">
                <a:latin typeface="Arial"/>
              </a:rPr>
              <a:t>the</a:t>
            </a:r>
            <a:r>
              <a:rPr lang="nl-NL" dirty="0" smtClean="0">
                <a:latin typeface="Arial"/>
              </a:rPr>
              <a:t> horizon</a:t>
            </a:r>
            <a:endParaRPr dirty="0"/>
          </a:p>
        </p:txBody>
      </p:sp>
      <p:sp>
        <p:nvSpPr>
          <p:cNvPr id="2" name="Gebogen pijl 1"/>
          <p:cNvSpPr/>
          <p:nvPr/>
        </p:nvSpPr>
        <p:spPr>
          <a:xfrm>
            <a:off x="3250269" y="2169046"/>
            <a:ext cx="1485165" cy="1099132"/>
          </a:xfrm>
          <a:prstGeom prst="ben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Gebogen pijl 18"/>
          <p:cNvSpPr/>
          <p:nvPr/>
        </p:nvSpPr>
        <p:spPr>
          <a:xfrm flipH="1">
            <a:off x="5748046" y="2152228"/>
            <a:ext cx="1092466" cy="1115950"/>
          </a:xfrm>
          <a:prstGeom prst="ben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5"/>
              </a:rPr>
              <a:t>www.Sun2Point.com</a:t>
            </a:r>
            <a:endParaRPr lang="nl-NL" sz="105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269" y="1541108"/>
            <a:ext cx="4003966" cy="2250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32" y="1619597"/>
            <a:ext cx="3915853" cy="2205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0302" y="3829777"/>
            <a:ext cx="4698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Acceleration measurement related error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2669" y="3779837"/>
            <a:ext cx="4084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Optical measurement related error</a:t>
            </a:r>
            <a:endParaRPr lang="en-GB" sz="2000" dirty="0"/>
          </a:p>
        </p:txBody>
      </p:sp>
      <p:sp>
        <p:nvSpPr>
          <p:cNvPr id="10" name="Rechthoek 9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5"/>
              </a:rPr>
              <a:t>www.Sun2Point.com</a:t>
            </a:r>
            <a:endParaRPr lang="nl-NL" sz="1050" dirty="0" smtClean="0"/>
          </a:p>
        </p:txBody>
      </p:sp>
      <p:sp>
        <p:nvSpPr>
          <p:cNvPr id="1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smtClean="0">
                <a:latin typeface="Arial"/>
              </a:rPr>
              <a:t>Prototype </a:t>
            </a:r>
            <a:r>
              <a:rPr lang="nl-NL" sz="4400" dirty="0" err="1" smtClean="0">
                <a:latin typeface="Arial"/>
              </a:rPr>
              <a:t>Accuracy</a:t>
            </a:r>
            <a:endParaRPr dirty="0"/>
          </a:p>
        </p:txBody>
      </p:sp>
      <p:sp>
        <p:nvSpPr>
          <p:cNvPr id="13" name="TextBox 3"/>
          <p:cNvSpPr txBox="1"/>
          <p:nvPr/>
        </p:nvSpPr>
        <p:spPr>
          <a:xfrm>
            <a:off x="6885225" y="3500973"/>
            <a:ext cx="13773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Deviation (</a:t>
            </a:r>
            <a:r>
              <a:rPr lang="en-GB" sz="1200" dirty="0" err="1" smtClean="0"/>
              <a:t>mRad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sp>
        <p:nvSpPr>
          <p:cNvPr id="16" name="TextBox 3"/>
          <p:cNvSpPr txBox="1"/>
          <p:nvPr/>
        </p:nvSpPr>
        <p:spPr>
          <a:xfrm>
            <a:off x="5766331" y="3286620"/>
            <a:ext cx="5341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-0.15</a:t>
            </a:r>
            <a:endParaRPr lang="en-GB" sz="1200" b="1" dirty="0"/>
          </a:p>
        </p:txBody>
      </p:sp>
      <p:sp>
        <p:nvSpPr>
          <p:cNvPr id="17" name="TextBox 3"/>
          <p:cNvSpPr txBox="1"/>
          <p:nvPr/>
        </p:nvSpPr>
        <p:spPr>
          <a:xfrm>
            <a:off x="8865737" y="3286619"/>
            <a:ext cx="4828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0.15</a:t>
            </a:r>
            <a:endParaRPr lang="en-GB" sz="1200" b="1" dirty="0"/>
          </a:p>
        </p:txBody>
      </p:sp>
      <p:sp>
        <p:nvSpPr>
          <p:cNvPr id="18" name="TextBox 3"/>
          <p:cNvSpPr txBox="1"/>
          <p:nvPr/>
        </p:nvSpPr>
        <p:spPr>
          <a:xfrm>
            <a:off x="6395275" y="3286620"/>
            <a:ext cx="5341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-0.10</a:t>
            </a:r>
            <a:endParaRPr lang="en-GB" sz="1200" b="1" dirty="0"/>
          </a:p>
        </p:txBody>
      </p:sp>
      <p:sp>
        <p:nvSpPr>
          <p:cNvPr id="19" name="TextBox 3"/>
          <p:cNvSpPr txBox="1"/>
          <p:nvPr/>
        </p:nvSpPr>
        <p:spPr>
          <a:xfrm>
            <a:off x="8351920" y="3286899"/>
            <a:ext cx="4828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0.10</a:t>
            </a:r>
            <a:endParaRPr lang="en-GB" sz="1200" b="1" dirty="0"/>
          </a:p>
        </p:txBody>
      </p:sp>
      <p:sp>
        <p:nvSpPr>
          <p:cNvPr id="20" name="TextBox 3"/>
          <p:cNvSpPr txBox="1"/>
          <p:nvPr/>
        </p:nvSpPr>
        <p:spPr>
          <a:xfrm>
            <a:off x="7385970" y="3293278"/>
            <a:ext cx="4828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0.00</a:t>
            </a:r>
            <a:endParaRPr lang="en-GB" sz="1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915018" y="3329787"/>
            <a:ext cx="3720249" cy="548901"/>
            <a:chOff x="5808986" y="6008441"/>
            <a:chExt cx="3720249" cy="548901"/>
          </a:xfrm>
        </p:grpSpPr>
        <p:sp>
          <p:nvSpPr>
            <p:cNvPr id="15" name="TextBox 3"/>
            <p:cNvSpPr txBox="1"/>
            <p:nvPr/>
          </p:nvSpPr>
          <p:spPr>
            <a:xfrm>
              <a:off x="6869014" y="6280343"/>
              <a:ext cx="13773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Deviation (</a:t>
              </a:r>
              <a:r>
                <a:rPr lang="en-GB" sz="1200" dirty="0" err="1" smtClean="0"/>
                <a:t>mRad</a:t>
              </a:r>
              <a:r>
                <a:rPr lang="en-GB" sz="1200" dirty="0" smtClean="0"/>
                <a:t>)</a:t>
              </a:r>
              <a:endParaRPr lang="en-GB" sz="1200" dirty="0"/>
            </a:p>
          </p:txBody>
        </p:sp>
        <p:sp>
          <p:nvSpPr>
            <p:cNvPr id="21" name="TextBox 3"/>
            <p:cNvSpPr txBox="1"/>
            <p:nvPr/>
          </p:nvSpPr>
          <p:spPr>
            <a:xfrm>
              <a:off x="7453227" y="6016662"/>
              <a:ext cx="4828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0.00</a:t>
              </a:r>
              <a:endParaRPr lang="en-GB" sz="1200" b="1" dirty="0"/>
            </a:p>
          </p:txBody>
        </p:sp>
        <p:sp>
          <p:nvSpPr>
            <p:cNvPr id="22" name="TextBox 3"/>
            <p:cNvSpPr txBox="1"/>
            <p:nvPr/>
          </p:nvSpPr>
          <p:spPr>
            <a:xfrm>
              <a:off x="6870637" y="6008441"/>
              <a:ext cx="5341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-0.05</a:t>
              </a:r>
              <a:endParaRPr lang="en-GB" sz="1200" b="1" dirty="0"/>
            </a:p>
          </p:txBody>
        </p:sp>
        <p:sp>
          <p:nvSpPr>
            <p:cNvPr id="23" name="TextBox 3"/>
            <p:cNvSpPr txBox="1"/>
            <p:nvPr/>
          </p:nvSpPr>
          <p:spPr>
            <a:xfrm>
              <a:off x="7996433" y="6008888"/>
              <a:ext cx="4828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0.05</a:t>
              </a:r>
              <a:endParaRPr lang="en-GB" sz="1200" b="1" dirty="0"/>
            </a:p>
          </p:txBody>
        </p:sp>
        <p:sp>
          <p:nvSpPr>
            <p:cNvPr id="24" name="TextBox 3"/>
            <p:cNvSpPr txBox="1"/>
            <p:nvPr/>
          </p:nvSpPr>
          <p:spPr>
            <a:xfrm>
              <a:off x="6296809" y="6016754"/>
              <a:ext cx="5341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-0.10</a:t>
              </a:r>
              <a:endParaRPr lang="en-GB" sz="1200" b="1" dirty="0"/>
            </a:p>
          </p:txBody>
        </p:sp>
        <p:sp>
          <p:nvSpPr>
            <p:cNvPr id="25" name="TextBox 3"/>
            <p:cNvSpPr txBox="1"/>
            <p:nvPr/>
          </p:nvSpPr>
          <p:spPr>
            <a:xfrm>
              <a:off x="8564850" y="6012510"/>
              <a:ext cx="4828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0</a:t>
              </a:r>
              <a:r>
                <a:rPr lang="en-GB" sz="1200" b="1" dirty="0" smtClean="0"/>
                <a:t>.10</a:t>
              </a:r>
              <a:endParaRPr lang="en-GB" sz="1200" b="1" dirty="0"/>
            </a:p>
          </p:txBody>
        </p:sp>
        <p:sp>
          <p:nvSpPr>
            <p:cNvPr id="26" name="TextBox 3"/>
            <p:cNvSpPr txBox="1"/>
            <p:nvPr/>
          </p:nvSpPr>
          <p:spPr>
            <a:xfrm>
              <a:off x="5808986" y="6016754"/>
              <a:ext cx="5341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-0.15</a:t>
              </a:r>
              <a:endParaRPr lang="en-GB" sz="1200" b="1" dirty="0"/>
            </a:p>
          </p:txBody>
        </p:sp>
        <p:sp>
          <p:nvSpPr>
            <p:cNvPr id="27" name="TextBox 3"/>
            <p:cNvSpPr txBox="1"/>
            <p:nvPr/>
          </p:nvSpPr>
          <p:spPr>
            <a:xfrm>
              <a:off x="9046411" y="6012116"/>
              <a:ext cx="4828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0.15</a:t>
              </a:r>
              <a:endParaRPr lang="en-GB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3827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Afbeelding 2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867" y="2069647"/>
            <a:ext cx="7110790" cy="4590510"/>
          </a:xfrm>
          <a:prstGeom prst="rect">
            <a:avLst/>
          </a:prstGeom>
          <a:ln>
            <a:noFill/>
          </a:ln>
        </p:spPr>
      </p:pic>
      <p:sp>
        <p:nvSpPr>
          <p:cNvPr id="10" name="Rechthoek 9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4"/>
              </a:rPr>
              <a:t>www.Sun2Point.com</a:t>
            </a:r>
            <a:endParaRPr lang="nl-NL" sz="1050" dirty="0" smtClean="0"/>
          </a:p>
        </p:txBody>
      </p:sp>
      <p:sp>
        <p:nvSpPr>
          <p:cNvPr id="1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smtClean="0">
                <a:latin typeface="Arial"/>
              </a:rPr>
              <a:t>Prototype </a:t>
            </a:r>
            <a:r>
              <a:rPr lang="nl-NL" sz="4400" dirty="0" err="1" smtClean="0">
                <a:latin typeface="Arial"/>
              </a:rPr>
              <a:t>Size</a:t>
            </a:r>
            <a:endParaRPr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67" y="1394572"/>
            <a:ext cx="1178773" cy="7200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err="1" smtClean="0">
                <a:latin typeface="Arial"/>
              </a:rPr>
              <a:t>Orientation</a:t>
            </a:r>
            <a:r>
              <a:rPr lang="nl-NL" sz="4400" dirty="0" smtClean="0">
                <a:latin typeface="Arial"/>
              </a:rPr>
              <a:t> Error Budget </a:t>
            </a:r>
            <a:endParaRPr dirty="0"/>
          </a:p>
        </p:txBody>
      </p:sp>
      <p:pic>
        <p:nvPicPr>
          <p:cNvPr id="150" name="Afbeelding 14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054580" y="1472760"/>
            <a:ext cx="4218840" cy="2343240"/>
          </a:xfrm>
          <a:prstGeom prst="rect">
            <a:avLst/>
          </a:prstGeom>
          <a:ln>
            <a:noFill/>
          </a:ln>
        </p:spPr>
      </p:pic>
      <p:sp>
        <p:nvSpPr>
          <p:cNvPr id="152" name="Line 3"/>
          <p:cNvSpPr/>
          <p:nvPr/>
        </p:nvSpPr>
        <p:spPr>
          <a:xfrm flipH="1">
            <a:off x="7164000" y="3806130"/>
            <a:ext cx="9900" cy="1872000"/>
          </a:xfrm>
          <a:prstGeom prst="line">
            <a:avLst/>
          </a:prstGeom>
          <a:ln w="144000">
            <a:solidFill>
              <a:srgbClr val="CCCCCC"/>
            </a:solidFill>
            <a:round/>
          </a:ln>
        </p:spPr>
      </p:sp>
      <p:sp>
        <p:nvSpPr>
          <p:cNvPr id="160" name="Line 11"/>
          <p:cNvSpPr/>
          <p:nvPr/>
        </p:nvSpPr>
        <p:spPr>
          <a:xfrm flipV="1">
            <a:off x="3645158" y="2717798"/>
            <a:ext cx="3050842" cy="1614198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rou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sp>
      <p:sp>
        <p:nvSpPr>
          <p:cNvPr id="161" name="Line 12"/>
          <p:cNvSpPr/>
          <p:nvPr/>
        </p:nvSpPr>
        <p:spPr>
          <a:xfrm flipV="1">
            <a:off x="3645158" y="3286592"/>
            <a:ext cx="3050842" cy="1474587"/>
          </a:xfrm>
          <a:prstGeom prst="line">
            <a:avLst/>
          </a:prstGeom>
          <a:ln w="25400">
            <a:solidFill>
              <a:srgbClr val="92D050"/>
            </a:solidFill>
            <a:prstDash val="solid"/>
            <a:rou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sp>
      <p:sp>
        <p:nvSpPr>
          <p:cNvPr id="162" name="Line 13"/>
          <p:cNvSpPr/>
          <p:nvPr/>
        </p:nvSpPr>
        <p:spPr>
          <a:xfrm flipV="1">
            <a:off x="3645158" y="3748663"/>
            <a:ext cx="3424882" cy="1399337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olid"/>
            <a:rou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sp>
      <p:sp>
        <p:nvSpPr>
          <p:cNvPr id="165" name="TextShape 16"/>
          <p:cNvSpPr txBox="1"/>
          <p:nvPr/>
        </p:nvSpPr>
        <p:spPr>
          <a:xfrm>
            <a:off x="713035" y="3682382"/>
            <a:ext cx="2820575" cy="34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nl-NL" sz="2800" b="1" dirty="0">
                <a:latin typeface="Arial"/>
              </a:rPr>
              <a:t>Error budget</a:t>
            </a:r>
            <a:endParaRPr sz="2800" b="1" dirty="0"/>
          </a:p>
        </p:txBody>
      </p:sp>
      <p:sp>
        <p:nvSpPr>
          <p:cNvPr id="166" name="TextShape 17"/>
          <p:cNvSpPr txBox="1"/>
          <p:nvPr/>
        </p:nvSpPr>
        <p:spPr>
          <a:xfrm>
            <a:off x="5760392" y="5985082"/>
            <a:ext cx="3600400" cy="849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nl-NL" dirty="0">
                <a:latin typeface="Arial"/>
              </a:rPr>
              <a:t>Steady windload component</a:t>
            </a:r>
            <a:endParaRPr dirty="0"/>
          </a:p>
          <a:p>
            <a:pPr algn="ctr"/>
            <a:r>
              <a:rPr lang="nl-NL" dirty="0" err="1">
                <a:latin typeface="Arial"/>
              </a:rPr>
              <a:t>Ground</a:t>
            </a:r>
            <a:r>
              <a:rPr lang="nl-NL" dirty="0">
                <a:latin typeface="Arial"/>
              </a:rPr>
              <a:t> </a:t>
            </a:r>
            <a:r>
              <a:rPr lang="nl-NL" dirty="0" err="1">
                <a:latin typeface="Arial"/>
              </a:rPr>
              <a:t>settling</a:t>
            </a:r>
            <a:endParaRPr dirty="0"/>
          </a:p>
          <a:p>
            <a:endParaRPr dirty="0"/>
          </a:p>
        </p:txBody>
      </p:sp>
      <p:sp>
        <p:nvSpPr>
          <p:cNvPr id="25" name="TextShape 2"/>
          <p:cNvSpPr txBox="1"/>
          <p:nvPr/>
        </p:nvSpPr>
        <p:spPr>
          <a:xfrm>
            <a:off x="713035" y="2853888"/>
            <a:ext cx="2835314" cy="43270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nl-NL" sz="2800" dirty="0" smtClean="0">
                <a:latin typeface="Arial"/>
              </a:rPr>
              <a:t>The control box</a:t>
            </a:r>
            <a:endParaRPr sz="2800" dirty="0"/>
          </a:p>
        </p:txBody>
      </p:sp>
      <p:sp>
        <p:nvSpPr>
          <p:cNvPr id="28" name="Ovaal 27"/>
          <p:cNvSpPr/>
          <p:nvPr/>
        </p:nvSpPr>
        <p:spPr>
          <a:xfrm>
            <a:off x="6938975" y="2464360"/>
            <a:ext cx="450050" cy="360040"/>
          </a:xfrm>
          <a:prstGeom prst="ellipse">
            <a:avLst/>
          </a:prstGeom>
          <a:noFill/>
          <a:ln w="698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/>
          <p:nvPr/>
        </p:nvSpPr>
        <p:spPr>
          <a:xfrm>
            <a:off x="6821462" y="2317175"/>
            <a:ext cx="700913" cy="659625"/>
          </a:xfrm>
          <a:prstGeom prst="ellipse">
            <a:avLst/>
          </a:prstGeom>
          <a:noFill/>
          <a:ln w="698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713033" y="4183496"/>
            <a:ext cx="2820577" cy="29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 smtClean="0"/>
              <a:t>Measurement</a:t>
            </a:r>
            <a:r>
              <a:rPr lang="nl-NL" b="1" dirty="0" smtClean="0"/>
              <a:t> error</a:t>
            </a:r>
            <a:endParaRPr lang="nl-NL" b="1" dirty="0"/>
          </a:p>
        </p:txBody>
      </p:sp>
      <p:sp>
        <p:nvSpPr>
          <p:cNvPr id="34" name="Rechthoek 33"/>
          <p:cNvSpPr/>
          <p:nvPr/>
        </p:nvSpPr>
        <p:spPr>
          <a:xfrm>
            <a:off x="710850" y="4486270"/>
            <a:ext cx="2822759" cy="50870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Drive error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5" name="Rechthoek 34"/>
          <p:cNvSpPr/>
          <p:nvPr/>
        </p:nvSpPr>
        <p:spPr>
          <a:xfrm>
            <a:off x="703633" y="4994972"/>
            <a:ext cx="2829978" cy="5717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Support error</a:t>
            </a:r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39" y="1651001"/>
            <a:ext cx="2825572" cy="120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Rechte verbindingslijn met pijl 26"/>
          <p:cNvCxnSpPr/>
          <p:nvPr/>
        </p:nvCxnSpPr>
        <p:spPr>
          <a:xfrm>
            <a:off x="3060092" y="2069647"/>
            <a:ext cx="3635908" cy="49505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ep 6"/>
          <p:cNvGrpSpPr/>
          <p:nvPr/>
        </p:nvGrpSpPr>
        <p:grpSpPr>
          <a:xfrm>
            <a:off x="809840" y="4581022"/>
            <a:ext cx="2565285" cy="864000"/>
            <a:chOff x="809840" y="4581022"/>
            <a:chExt cx="2565285" cy="864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4" name="Line 15"/>
            <p:cNvSpPr/>
            <p:nvPr/>
          </p:nvSpPr>
          <p:spPr>
            <a:xfrm flipH="1" flipV="1">
              <a:off x="809840" y="4581022"/>
              <a:ext cx="2565285" cy="864000"/>
            </a:xfrm>
            <a:prstGeom prst="line">
              <a:avLst/>
            </a:prstGeom>
            <a:ln w="72000">
              <a:solidFill>
                <a:srgbClr val="FF0000"/>
              </a:solidFill>
              <a:round/>
            </a:ln>
          </p:spPr>
        </p:sp>
        <p:sp>
          <p:nvSpPr>
            <p:cNvPr id="163" name="Line 14"/>
            <p:cNvSpPr/>
            <p:nvPr/>
          </p:nvSpPr>
          <p:spPr>
            <a:xfrm flipV="1">
              <a:off x="817622" y="4581022"/>
              <a:ext cx="2557503" cy="864000"/>
            </a:xfrm>
            <a:prstGeom prst="line">
              <a:avLst/>
            </a:prstGeom>
            <a:ln w="72000">
              <a:solidFill>
                <a:srgbClr val="FF0000"/>
              </a:solidFill>
              <a:round/>
            </a:ln>
          </p:spPr>
        </p:sp>
      </p:grpSp>
      <p:sp>
        <p:nvSpPr>
          <p:cNvPr id="40" name="Line 4"/>
          <p:cNvSpPr/>
          <p:nvPr/>
        </p:nvSpPr>
        <p:spPr>
          <a:xfrm>
            <a:off x="7199999" y="3754540"/>
            <a:ext cx="945657" cy="2230541"/>
          </a:xfrm>
          <a:prstGeom prst="line">
            <a:avLst/>
          </a:prstGeom>
          <a:ln w="19050" cap="rnd">
            <a:solidFill>
              <a:srgbClr val="000000"/>
            </a:solidFill>
            <a:headEnd type="oval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sp>
      <p:grpSp>
        <p:nvGrpSpPr>
          <p:cNvPr id="41" name="Groep 40"/>
          <p:cNvGrpSpPr/>
          <p:nvPr/>
        </p:nvGrpSpPr>
        <p:grpSpPr>
          <a:xfrm>
            <a:off x="6277949" y="5957879"/>
            <a:ext cx="2565285" cy="864000"/>
            <a:chOff x="809840" y="4581022"/>
            <a:chExt cx="2565285" cy="864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2" name="Line 15"/>
            <p:cNvSpPr/>
            <p:nvPr/>
          </p:nvSpPr>
          <p:spPr>
            <a:xfrm flipH="1" flipV="1">
              <a:off x="809840" y="4581022"/>
              <a:ext cx="2565285" cy="864000"/>
            </a:xfrm>
            <a:prstGeom prst="line">
              <a:avLst/>
            </a:prstGeom>
            <a:ln w="72000">
              <a:solidFill>
                <a:srgbClr val="FF0000"/>
              </a:solidFill>
              <a:round/>
            </a:ln>
          </p:spPr>
        </p:sp>
        <p:sp>
          <p:nvSpPr>
            <p:cNvPr id="43" name="Line 14"/>
            <p:cNvSpPr/>
            <p:nvPr/>
          </p:nvSpPr>
          <p:spPr>
            <a:xfrm flipV="1">
              <a:off x="817622" y="4581022"/>
              <a:ext cx="2557503" cy="864000"/>
            </a:xfrm>
            <a:prstGeom prst="line">
              <a:avLst/>
            </a:prstGeom>
            <a:ln w="72000">
              <a:solidFill>
                <a:srgbClr val="FF0000"/>
              </a:solidFill>
              <a:round/>
            </a:ln>
          </p:spPr>
        </p:sp>
      </p:grpSp>
      <p:sp>
        <p:nvSpPr>
          <p:cNvPr id="26" name="Rechthoek 25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5"/>
              </a:rPr>
              <a:t>www.Sun2Point.com</a:t>
            </a:r>
            <a:endParaRPr lang="nl-NL" sz="105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28" grpId="0" animBg="1"/>
      <p:bldP spid="31" grpId="0" animBg="1"/>
      <p:bldP spid="5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smtClean="0">
                <a:latin typeface="Arial"/>
              </a:rPr>
              <a:t>Automatic Foundation Placement</a:t>
            </a:r>
            <a:endParaRPr dirty="0"/>
          </a:p>
        </p:txBody>
      </p:sp>
      <p:pic>
        <p:nvPicPr>
          <p:cNvPr id="110" name="Afbeelding 10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274612" y="1563480"/>
            <a:ext cx="765208" cy="4419360"/>
          </a:xfrm>
          <a:prstGeom prst="rect">
            <a:avLst/>
          </a:prstGeom>
          <a:ln>
            <a:noFill/>
          </a:ln>
        </p:spPr>
      </p:pic>
      <p:pic>
        <p:nvPicPr>
          <p:cNvPr id="111" name="Afbeelding 1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04680" y="1475640"/>
            <a:ext cx="4258800" cy="2396520"/>
          </a:xfrm>
          <a:prstGeom prst="rect">
            <a:avLst/>
          </a:prstGeom>
          <a:ln>
            <a:noFill/>
          </a:ln>
        </p:spPr>
      </p:pic>
      <p:pic>
        <p:nvPicPr>
          <p:cNvPr id="112" name="Afbeelding 1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04680" y="3960000"/>
            <a:ext cx="4243320" cy="2387880"/>
          </a:xfrm>
          <a:prstGeom prst="rect">
            <a:avLst/>
          </a:prstGeom>
          <a:ln>
            <a:noFill/>
          </a:ln>
        </p:spPr>
      </p:pic>
      <p:sp>
        <p:nvSpPr>
          <p:cNvPr id="113" name="TextShape 2"/>
          <p:cNvSpPr txBox="1"/>
          <p:nvPr/>
        </p:nvSpPr>
        <p:spPr>
          <a:xfrm>
            <a:off x="922679" y="1871999"/>
            <a:ext cx="3037513" cy="3393003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90000" tIns="45000" rIns="90000" bIns="45000"/>
          <a:lstStyle/>
          <a:p>
            <a:pPr algn="ctr"/>
            <a:r>
              <a:rPr lang="nl-NL" sz="4400" b="1" dirty="0" smtClean="0">
                <a:latin typeface="Arial"/>
              </a:rPr>
              <a:t>200,000 </a:t>
            </a:r>
          </a:p>
          <a:p>
            <a:pPr algn="ctr"/>
            <a:endParaRPr lang="nl-NL" b="1" dirty="0" smtClean="0">
              <a:latin typeface="Arial"/>
            </a:endParaRPr>
          </a:p>
          <a:p>
            <a:pPr algn="ctr"/>
            <a:endParaRPr lang="nl-NL" b="1" dirty="0" smtClean="0">
              <a:latin typeface="Arial"/>
            </a:endParaRPr>
          </a:p>
          <a:p>
            <a:pPr algn="ctr"/>
            <a:r>
              <a:rPr lang="nl-NL" b="1" dirty="0" smtClean="0">
                <a:latin typeface="Arial"/>
              </a:rPr>
              <a:t>of </a:t>
            </a:r>
            <a:r>
              <a:rPr lang="nl-NL" b="1" dirty="0">
                <a:latin typeface="Arial"/>
              </a:rPr>
              <a:t>these foundation </a:t>
            </a:r>
            <a:endParaRPr b="1" dirty="0"/>
          </a:p>
          <a:p>
            <a:pPr algn="ctr"/>
            <a:r>
              <a:rPr lang="nl-NL" b="1" dirty="0" err="1" smtClean="0">
                <a:latin typeface="Arial"/>
              </a:rPr>
              <a:t>screw-poles</a:t>
            </a:r>
            <a:endParaRPr lang="nl-NL" b="1" dirty="0" smtClean="0">
              <a:latin typeface="Arial"/>
            </a:endParaRPr>
          </a:p>
          <a:p>
            <a:pPr algn="ctr"/>
            <a:r>
              <a:rPr lang="nl-NL" b="1" dirty="0" err="1" smtClean="0">
                <a:latin typeface="Arial"/>
              </a:rPr>
              <a:t>can</a:t>
            </a:r>
            <a:r>
              <a:rPr lang="nl-NL" b="1" dirty="0" smtClean="0">
                <a:latin typeface="Arial"/>
              </a:rPr>
              <a:t> </a:t>
            </a:r>
            <a:r>
              <a:rPr lang="nl-NL" b="1" dirty="0" err="1" smtClean="0">
                <a:latin typeface="Arial"/>
              </a:rPr>
              <a:t>be</a:t>
            </a:r>
            <a:r>
              <a:rPr lang="nl-NL" b="1" dirty="0" smtClean="0">
                <a:latin typeface="Arial"/>
              </a:rPr>
              <a:t> </a:t>
            </a:r>
            <a:r>
              <a:rPr lang="nl-NL" b="1" dirty="0" err="1" smtClean="0">
                <a:latin typeface="Arial"/>
              </a:rPr>
              <a:t>placed</a:t>
            </a:r>
            <a:r>
              <a:rPr lang="nl-NL" b="1" dirty="0" smtClean="0">
                <a:latin typeface="Arial"/>
              </a:rPr>
              <a:t> </a:t>
            </a:r>
            <a:endParaRPr b="1" dirty="0"/>
          </a:p>
          <a:p>
            <a:pPr algn="ctr"/>
            <a:endParaRPr lang="nl-NL" b="1" dirty="0" smtClean="0"/>
          </a:p>
          <a:p>
            <a:pPr algn="ctr"/>
            <a:endParaRPr b="1" dirty="0"/>
          </a:p>
          <a:p>
            <a:pPr algn="ctr"/>
            <a:r>
              <a:rPr lang="nl-NL" sz="3200" b="1" dirty="0">
                <a:latin typeface="Arial"/>
              </a:rPr>
              <a:t>in 10 </a:t>
            </a:r>
            <a:r>
              <a:rPr lang="nl-NL" sz="3200" b="1" dirty="0" err="1" smtClean="0">
                <a:latin typeface="Arial"/>
              </a:rPr>
              <a:t>months</a:t>
            </a:r>
            <a:endParaRPr sz="3200" b="1" dirty="0"/>
          </a:p>
        </p:txBody>
      </p:sp>
      <p:sp>
        <p:nvSpPr>
          <p:cNvPr id="9" name="Rechthoek 8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5"/>
              </a:rPr>
              <a:t>www.Sun2Point.com</a:t>
            </a:r>
            <a:endParaRPr lang="nl-NL" sz="1050" dirty="0" smtClean="0"/>
          </a:p>
        </p:txBody>
      </p:sp>
    </p:spTree>
    <p:extLst>
      <p:ext uri="{BB962C8B-B14F-4D97-AF65-F5344CB8AC3E}">
        <p14:creationId xmlns:p14="http://schemas.microsoft.com/office/powerpoint/2010/main" val="340584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2"/>
              </a:rPr>
              <a:t>www.Sun2Point.com</a:t>
            </a:r>
            <a:endParaRPr lang="nl-NL" sz="1050" dirty="0" smtClean="0"/>
          </a:p>
        </p:txBody>
      </p:sp>
      <p:sp>
        <p:nvSpPr>
          <p:cNvPr id="4" name="TextShape 2"/>
          <p:cNvSpPr txBox="1"/>
          <p:nvPr/>
        </p:nvSpPr>
        <p:spPr>
          <a:xfrm>
            <a:off x="1394906" y="1484582"/>
            <a:ext cx="7290811" cy="17551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3200" dirty="0" err="1"/>
              <a:t>G.Rosinga</a:t>
            </a:r>
            <a:r>
              <a:rPr lang="nl-NL" sz="3200" dirty="0"/>
              <a:t> </a:t>
            </a:r>
            <a:r>
              <a:rPr lang="nl-NL" sz="1200" dirty="0"/>
              <a:t>(Sun2Point)</a:t>
            </a:r>
          </a:p>
          <a:p>
            <a:pPr algn="ctr"/>
            <a:r>
              <a:rPr lang="nl-NL" sz="2800" dirty="0" smtClean="0">
                <a:latin typeface="Arial"/>
              </a:rPr>
              <a:t>E</a:t>
            </a:r>
            <a:r>
              <a:rPr lang="nl-NL" sz="2800" dirty="0">
                <a:latin typeface="Arial"/>
              </a:rPr>
              <a:t>. Du </a:t>
            </a:r>
            <a:r>
              <a:rPr lang="nl-NL" sz="2800" dirty="0" err="1">
                <a:latin typeface="Arial"/>
              </a:rPr>
              <a:t>Marchie</a:t>
            </a:r>
            <a:r>
              <a:rPr lang="nl-NL" sz="2800" dirty="0">
                <a:latin typeface="Arial"/>
              </a:rPr>
              <a:t> van </a:t>
            </a:r>
            <a:r>
              <a:rPr lang="nl-NL" sz="2800" dirty="0" err="1" smtClean="0">
                <a:latin typeface="Arial"/>
              </a:rPr>
              <a:t>Voorthuysen</a:t>
            </a:r>
            <a:r>
              <a:rPr lang="nl-NL" sz="2800" dirty="0" smtClean="0">
                <a:latin typeface="Arial"/>
              </a:rPr>
              <a:t> </a:t>
            </a:r>
            <a:r>
              <a:rPr lang="nl-NL" sz="1200" dirty="0" smtClean="0">
                <a:latin typeface="Arial"/>
              </a:rPr>
              <a:t>(SOLAQ B.V.)</a:t>
            </a:r>
            <a:endParaRPr sz="1200" dirty="0"/>
          </a:p>
          <a:p>
            <a:pPr algn="ctr"/>
            <a:r>
              <a:rPr lang="nl-NL" sz="2800" b="1" dirty="0" smtClean="0"/>
              <a:t>P</a:t>
            </a:r>
            <a:r>
              <a:rPr lang="nl-NL" sz="2800" dirty="0" smtClean="0"/>
              <a:t>.</a:t>
            </a:r>
            <a:r>
              <a:rPr lang="nl-NL" sz="2800" b="1" dirty="0" smtClean="0"/>
              <a:t> </a:t>
            </a:r>
            <a:r>
              <a:rPr lang="nl-NL" sz="2800" b="1" dirty="0"/>
              <a:t>C. van den Donker</a:t>
            </a:r>
            <a:r>
              <a:rPr lang="nl-NL" sz="1200" dirty="0"/>
              <a:t> (Sun2Point</a:t>
            </a:r>
            <a:r>
              <a:rPr lang="nl-NL" sz="1200" dirty="0" smtClean="0"/>
              <a:t>)</a:t>
            </a:r>
            <a:endParaRPr lang="nl-NL" sz="1200" dirty="0" smtClean="0">
              <a:latin typeface="Arial"/>
            </a:endParaRPr>
          </a:p>
          <a:p>
            <a:pPr algn="ctr"/>
            <a:endParaRPr dirty="0"/>
          </a:p>
        </p:txBody>
      </p:sp>
      <p:sp>
        <p:nvSpPr>
          <p:cNvPr id="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err="1" smtClean="0">
                <a:latin typeface="Arial"/>
              </a:rPr>
              <a:t>Introduction</a:t>
            </a:r>
            <a:endParaRPr dirty="0"/>
          </a:p>
        </p:txBody>
      </p:sp>
      <p:sp>
        <p:nvSpPr>
          <p:cNvPr id="8" name="TextShape 2"/>
          <p:cNvSpPr txBox="1"/>
          <p:nvPr/>
        </p:nvSpPr>
        <p:spPr>
          <a:xfrm>
            <a:off x="671650" y="4459438"/>
            <a:ext cx="8685965" cy="2421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endParaRPr lang="en-US" dirty="0" smtClean="0"/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(</a:t>
            </a:r>
            <a:r>
              <a:rPr lang="en-US" sz="2400" dirty="0"/>
              <a:t>MSc) Delft University (Electronics</a:t>
            </a:r>
            <a:r>
              <a:rPr lang="en-US" sz="2400" dirty="0" smtClean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Factory </a:t>
            </a:r>
            <a:r>
              <a:rPr lang="en-US" sz="2400" dirty="0"/>
              <a:t>automation &amp; product design - Philips </a:t>
            </a:r>
            <a:r>
              <a:rPr lang="en-US" sz="2400" dirty="0" smtClean="0"/>
              <a:t>Electronics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Quality </a:t>
            </a:r>
            <a:r>
              <a:rPr lang="en-US" sz="2400" dirty="0"/>
              <a:t>management - Bosch Security </a:t>
            </a:r>
            <a:r>
              <a:rPr lang="en-US" sz="2400" dirty="0" smtClean="0"/>
              <a:t>Systems</a:t>
            </a:r>
          </a:p>
          <a:p>
            <a:pPr algn="ctr">
              <a:lnSpc>
                <a:spcPct val="250000"/>
              </a:lnSpc>
            </a:pPr>
            <a:r>
              <a:rPr lang="en-US" sz="2400" dirty="0" smtClean="0"/>
              <a:t>(Yearly </a:t>
            </a:r>
            <a:r>
              <a:rPr lang="en-US" sz="2400" dirty="0"/>
              <a:t>production &gt; </a:t>
            </a:r>
            <a:r>
              <a:rPr lang="en-US" sz="2400" b="1" dirty="0"/>
              <a:t>1,000,000 pcs</a:t>
            </a:r>
            <a:r>
              <a:rPr lang="en-US" sz="2400" b="1" dirty="0" smtClean="0"/>
              <a:t>.)</a:t>
            </a:r>
            <a:endParaRPr lang="en-US" sz="2400" b="1" dirty="0"/>
          </a:p>
          <a:p>
            <a:pPr algn="ctr"/>
            <a:r>
              <a:rPr lang="en-US" sz="2400" dirty="0"/>
              <a:t> </a:t>
            </a:r>
          </a:p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err="1">
                <a:latin typeface="Arial"/>
              </a:rPr>
              <a:t>Reduced</a:t>
            </a:r>
            <a:r>
              <a:rPr lang="nl-NL" sz="4400" dirty="0">
                <a:latin typeface="Arial"/>
              </a:rPr>
              <a:t> </a:t>
            </a:r>
            <a:r>
              <a:rPr lang="nl-NL" sz="4400" dirty="0" smtClean="0">
                <a:latin typeface="Arial"/>
              </a:rPr>
              <a:t>On Site </a:t>
            </a:r>
            <a:r>
              <a:rPr lang="nl-NL" sz="4400" dirty="0" err="1">
                <a:latin typeface="Arial"/>
              </a:rPr>
              <a:t>W</a:t>
            </a:r>
            <a:r>
              <a:rPr lang="nl-NL" sz="4400" dirty="0" err="1" smtClean="0">
                <a:latin typeface="Arial"/>
              </a:rPr>
              <a:t>ork</a:t>
            </a:r>
            <a:endParaRPr dirty="0"/>
          </a:p>
        </p:txBody>
      </p:sp>
      <p:sp>
        <p:nvSpPr>
          <p:cNvPr id="179" name="TextShape 10"/>
          <p:cNvSpPr txBox="1"/>
          <p:nvPr/>
        </p:nvSpPr>
        <p:spPr>
          <a:xfrm>
            <a:off x="1445430" y="5895072"/>
            <a:ext cx="7134246" cy="720081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/>
          <a:p>
            <a:pPr algn="ctr">
              <a:lnSpc>
                <a:spcPct val="200000"/>
              </a:lnSpc>
            </a:pPr>
            <a:r>
              <a:rPr lang="nl-NL" b="1" strike="noStrike" dirty="0" smtClean="0">
                <a:latin typeface="Arial"/>
              </a:rPr>
              <a:t>Breaks </a:t>
            </a:r>
            <a:r>
              <a:rPr lang="nl-NL" b="1" strike="noStrike" dirty="0">
                <a:latin typeface="Arial"/>
              </a:rPr>
              <a:t>down </a:t>
            </a:r>
            <a:r>
              <a:rPr lang="nl-NL" b="1" strike="noStrike" dirty="0" err="1">
                <a:latin typeface="Arial"/>
              </a:rPr>
              <a:t>the</a:t>
            </a:r>
            <a:r>
              <a:rPr lang="nl-NL" b="1" strike="noStrike" dirty="0">
                <a:latin typeface="Arial"/>
              </a:rPr>
              <a:t> </a:t>
            </a:r>
            <a:r>
              <a:rPr lang="nl-NL" b="1" strike="noStrike" dirty="0" err="1">
                <a:latin typeface="Arial"/>
              </a:rPr>
              <a:t>barriers</a:t>
            </a:r>
            <a:r>
              <a:rPr lang="nl-NL" b="1" strike="noStrike" dirty="0">
                <a:latin typeface="Arial"/>
              </a:rPr>
              <a:t> </a:t>
            </a:r>
            <a:r>
              <a:rPr lang="nl-NL" b="1" strike="noStrike" dirty="0" smtClean="0">
                <a:latin typeface="Arial"/>
              </a:rPr>
              <a:t>on </a:t>
            </a:r>
            <a:r>
              <a:rPr lang="nl-NL" b="1" strike="noStrike" dirty="0" err="1">
                <a:latin typeface="Arial"/>
              </a:rPr>
              <a:t>the</a:t>
            </a:r>
            <a:r>
              <a:rPr lang="nl-NL" b="1" strike="noStrike" dirty="0">
                <a:latin typeface="Arial"/>
              </a:rPr>
              <a:t> </a:t>
            </a:r>
            <a:r>
              <a:rPr lang="nl-NL" b="1" strike="noStrike" dirty="0" err="1" smtClean="0">
                <a:latin typeface="Arial"/>
              </a:rPr>
              <a:t>path</a:t>
            </a:r>
            <a:r>
              <a:rPr lang="nl-NL" b="1" strike="noStrike" dirty="0" smtClean="0">
                <a:latin typeface="Arial"/>
              </a:rPr>
              <a:t> </a:t>
            </a:r>
            <a:r>
              <a:rPr lang="nl-NL" b="1" strike="noStrike" dirty="0" err="1">
                <a:latin typeface="Arial"/>
              </a:rPr>
              <a:t>to</a:t>
            </a:r>
            <a:r>
              <a:rPr lang="nl-NL" b="1" strike="noStrike" dirty="0">
                <a:latin typeface="Arial"/>
              </a:rPr>
              <a:t> small </a:t>
            </a:r>
            <a:r>
              <a:rPr lang="nl-NL" b="1" strike="noStrike" dirty="0" err="1">
                <a:latin typeface="Arial"/>
              </a:rPr>
              <a:t>heliostats</a:t>
            </a:r>
            <a:endParaRPr b="1" dirty="0"/>
          </a:p>
        </p:txBody>
      </p:sp>
      <p:sp>
        <p:nvSpPr>
          <p:cNvPr id="12" name="Rechthoek 11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3"/>
              </a:rPr>
              <a:t>www.Sun2Point.com</a:t>
            </a:r>
            <a:endParaRPr lang="nl-NL" sz="1050" dirty="0" smtClean="0"/>
          </a:p>
        </p:txBody>
      </p:sp>
      <p:sp>
        <p:nvSpPr>
          <p:cNvPr id="13" name="Rechthoek 12"/>
          <p:cNvSpPr>
            <a:spLocks/>
          </p:cNvSpPr>
          <p:nvPr/>
        </p:nvSpPr>
        <p:spPr>
          <a:xfrm>
            <a:off x="1445429" y="2057485"/>
            <a:ext cx="7134248" cy="47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 smtClean="0"/>
              <a:t>Calibration</a:t>
            </a:r>
            <a:r>
              <a:rPr lang="nl-NL" b="1" dirty="0" smtClean="0"/>
              <a:t> </a:t>
            </a:r>
            <a:r>
              <a:rPr lang="nl-NL" b="1" dirty="0" err="1" smtClean="0"/>
              <a:t>work</a:t>
            </a:r>
            <a:endParaRPr lang="nl-NL" b="1" dirty="0"/>
          </a:p>
        </p:txBody>
      </p:sp>
      <p:sp>
        <p:nvSpPr>
          <p:cNvPr id="14" name="Rechthoek 13"/>
          <p:cNvSpPr>
            <a:spLocks/>
          </p:cNvSpPr>
          <p:nvPr/>
        </p:nvSpPr>
        <p:spPr>
          <a:xfrm>
            <a:off x="1439911" y="2534276"/>
            <a:ext cx="7139765" cy="81251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 smtClean="0">
                <a:solidFill>
                  <a:schemeClr val="tx1"/>
                </a:solidFill>
              </a:rPr>
              <a:t>Ground</a:t>
            </a:r>
            <a:r>
              <a:rPr lang="nl-NL" b="1" dirty="0" smtClean="0">
                <a:solidFill>
                  <a:schemeClr val="tx1"/>
                </a:solidFill>
              </a:rPr>
              <a:t> </a:t>
            </a:r>
            <a:r>
              <a:rPr lang="nl-NL" b="1" dirty="0" err="1" smtClean="0">
                <a:solidFill>
                  <a:schemeClr val="tx1"/>
                </a:solidFill>
              </a:rPr>
              <a:t>work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15" name="Rechthoek 14"/>
          <p:cNvSpPr>
            <a:spLocks/>
          </p:cNvSpPr>
          <p:nvPr/>
        </p:nvSpPr>
        <p:spPr>
          <a:xfrm>
            <a:off x="1439912" y="3322421"/>
            <a:ext cx="7139764" cy="9132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 smtClean="0">
                <a:solidFill>
                  <a:schemeClr val="tx1"/>
                </a:solidFill>
              </a:rPr>
              <a:t>Cabling</a:t>
            </a:r>
            <a:r>
              <a:rPr lang="nl-NL" b="1" dirty="0" smtClean="0">
                <a:solidFill>
                  <a:schemeClr val="tx1"/>
                </a:solidFill>
              </a:rPr>
              <a:t> </a:t>
            </a:r>
            <a:r>
              <a:rPr lang="nl-NL" b="1" dirty="0" err="1" smtClean="0">
                <a:solidFill>
                  <a:schemeClr val="tx1"/>
                </a:solidFill>
              </a:rPr>
              <a:t>work</a:t>
            </a:r>
            <a:endParaRPr lang="nl-NL" b="1" dirty="0">
              <a:solidFill>
                <a:schemeClr val="tx1"/>
              </a:solidFill>
            </a:endParaRPr>
          </a:p>
        </p:txBody>
      </p:sp>
      <p:grpSp>
        <p:nvGrpSpPr>
          <p:cNvPr id="16" name="Groep 15"/>
          <p:cNvGrpSpPr/>
          <p:nvPr/>
        </p:nvGrpSpPr>
        <p:grpSpPr>
          <a:xfrm>
            <a:off x="1529922" y="2159657"/>
            <a:ext cx="6885765" cy="1980220"/>
            <a:chOff x="809840" y="4581022"/>
            <a:chExt cx="2565285" cy="864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Line 15"/>
            <p:cNvSpPr/>
            <p:nvPr/>
          </p:nvSpPr>
          <p:spPr>
            <a:xfrm flipH="1" flipV="1">
              <a:off x="809840" y="4581022"/>
              <a:ext cx="2565285" cy="864000"/>
            </a:xfrm>
            <a:prstGeom prst="line">
              <a:avLst/>
            </a:prstGeom>
            <a:ln w="72000">
              <a:solidFill>
                <a:srgbClr val="FF0000"/>
              </a:solidFill>
              <a:round/>
            </a:ln>
          </p:spPr>
        </p:sp>
        <p:sp>
          <p:nvSpPr>
            <p:cNvPr id="18" name="Line 14"/>
            <p:cNvSpPr/>
            <p:nvPr/>
          </p:nvSpPr>
          <p:spPr>
            <a:xfrm flipV="1">
              <a:off x="817622" y="4581022"/>
              <a:ext cx="2557503" cy="864000"/>
            </a:xfrm>
            <a:prstGeom prst="line">
              <a:avLst/>
            </a:prstGeom>
            <a:ln w="72000">
              <a:solidFill>
                <a:srgbClr val="FF0000"/>
              </a:solidFill>
              <a:round/>
            </a:ln>
          </p:spPr>
        </p:sp>
      </p:grpSp>
      <p:sp>
        <p:nvSpPr>
          <p:cNvPr id="176" name="TextShape 7"/>
          <p:cNvSpPr txBox="1"/>
          <p:nvPr/>
        </p:nvSpPr>
        <p:spPr>
          <a:xfrm rot="21312927">
            <a:off x="2151831" y="3743798"/>
            <a:ext cx="5948200" cy="983718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err="1">
                <a:latin typeface="Arial"/>
              </a:rPr>
              <a:t>Factory</a:t>
            </a:r>
            <a:r>
              <a:rPr lang="nl-NL" dirty="0">
                <a:latin typeface="Arial"/>
              </a:rPr>
              <a:t> </a:t>
            </a:r>
            <a:r>
              <a:rPr lang="nl-NL" dirty="0" err="1" smtClean="0">
                <a:latin typeface="Arial"/>
              </a:rPr>
              <a:t>calibrated</a:t>
            </a:r>
            <a:r>
              <a:rPr lang="nl-NL" dirty="0" smtClean="0">
                <a:latin typeface="Arial"/>
              </a:rPr>
              <a:t> </a:t>
            </a:r>
            <a:r>
              <a:rPr lang="nl-NL" dirty="0" err="1" smtClean="0">
                <a:latin typeface="Arial"/>
              </a:rPr>
              <a:t>measurement</a:t>
            </a:r>
            <a:r>
              <a:rPr lang="nl-NL" dirty="0" smtClean="0">
                <a:latin typeface="Arial"/>
              </a:rPr>
              <a:t> </a:t>
            </a:r>
            <a:r>
              <a:rPr lang="nl-NL" dirty="0" err="1">
                <a:latin typeface="Arial"/>
              </a:rPr>
              <a:t>and</a:t>
            </a:r>
            <a:r>
              <a:rPr lang="nl-NL" dirty="0">
                <a:latin typeface="Arial"/>
              </a:rPr>
              <a:t> control </a:t>
            </a:r>
            <a:r>
              <a:rPr lang="nl-NL" dirty="0" smtClean="0">
                <a:latin typeface="Arial"/>
              </a:rPr>
              <a:t>box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smtClean="0">
                <a:latin typeface="Arial"/>
              </a:rPr>
              <a:t>Wireless control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smtClean="0">
                <a:latin typeface="Arial"/>
              </a:rPr>
              <a:t>Solar </a:t>
            </a:r>
            <a:r>
              <a:rPr lang="nl-NL" dirty="0" err="1" smtClean="0">
                <a:latin typeface="Arial"/>
              </a:rPr>
              <a:t>cell</a:t>
            </a:r>
            <a:r>
              <a:rPr lang="nl-NL" dirty="0" smtClean="0">
                <a:latin typeface="Arial"/>
              </a:rPr>
              <a:t> </a:t>
            </a:r>
            <a:r>
              <a:rPr lang="nl-NL" dirty="0" err="1" smtClean="0">
                <a:latin typeface="Arial"/>
              </a:rPr>
              <a:t>powered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3" grpId="0" animBg="1"/>
      <p:bldP spid="14" grpId="0" animBg="1"/>
      <p:bldP spid="15" grpId="0" animBg="1"/>
      <p:bldP spid="1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Afbeelding 20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21595800">
            <a:off x="7544776" y="1319377"/>
            <a:ext cx="1439152" cy="825743"/>
          </a:xfrm>
          <a:prstGeom prst="rect">
            <a:avLst/>
          </a:prstGeom>
          <a:ln>
            <a:noFill/>
          </a:ln>
        </p:spPr>
      </p:pic>
      <p:sp>
        <p:nvSpPr>
          <p:cNvPr id="32" name="Rectangle 31"/>
          <p:cNvSpPr/>
          <p:nvPr/>
        </p:nvSpPr>
        <p:spPr>
          <a:xfrm>
            <a:off x="679389" y="1331166"/>
            <a:ext cx="2129594" cy="9143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Calibration 0.5 </a:t>
            </a:r>
            <a:endParaRPr lang="en-GB" sz="1400" dirty="0"/>
          </a:p>
        </p:txBody>
      </p:sp>
      <p:sp>
        <p:nvSpPr>
          <p:cNvPr id="33" name="Rectangle 32"/>
          <p:cNvSpPr/>
          <p:nvPr/>
        </p:nvSpPr>
        <p:spPr>
          <a:xfrm>
            <a:off x="679389" y="1454948"/>
            <a:ext cx="2129594" cy="45004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Installation 12.6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9389" y="1940359"/>
            <a:ext cx="2129594" cy="14553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Wiring 0.5 </a:t>
            </a:r>
            <a:endParaRPr lang="en-GB" sz="1600" dirty="0"/>
          </a:p>
        </p:txBody>
      </p:sp>
      <p:sp>
        <p:nvSpPr>
          <p:cNvPr id="35" name="Rectangle 34"/>
          <p:cNvSpPr/>
          <p:nvPr/>
        </p:nvSpPr>
        <p:spPr>
          <a:xfrm>
            <a:off x="680291" y="2116585"/>
            <a:ext cx="2129594" cy="14401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Support 35.2 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682677" y="3575479"/>
            <a:ext cx="2127208" cy="117013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Mirror module</a:t>
            </a:r>
          </a:p>
          <a:p>
            <a:pPr algn="ctr"/>
            <a:r>
              <a:rPr lang="en-GB" dirty="0" smtClean="0"/>
              <a:t>30 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682677" y="4781405"/>
            <a:ext cx="2129594" cy="990111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Drives 23.4 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682677" y="5794379"/>
            <a:ext cx="2129594" cy="18001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Electronics 3.9 </a:t>
            </a:r>
            <a:endParaRPr lang="en-GB" sz="1600" dirty="0"/>
          </a:p>
        </p:txBody>
      </p:sp>
      <p:sp>
        <p:nvSpPr>
          <p:cNvPr id="39" name="Rectangle 38"/>
          <p:cNvSpPr/>
          <p:nvPr/>
        </p:nvSpPr>
        <p:spPr>
          <a:xfrm>
            <a:off x="682677" y="6015872"/>
            <a:ext cx="2129594" cy="99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Overhead/Other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22.1 </a:t>
            </a:r>
          </a:p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5965" y="767064"/>
            <a:ext cx="212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60 m</a:t>
            </a:r>
            <a:r>
              <a:rPr lang="en-GB" b="1" baseline="30000" dirty="0" smtClean="0"/>
              <a:t>2  - </a:t>
            </a:r>
            <a:r>
              <a:rPr lang="en-GB" b="1" dirty="0" smtClean="0"/>
              <a:t>128 euro</a:t>
            </a:r>
            <a:endParaRPr lang="en-GB" b="1" dirty="0"/>
          </a:p>
        </p:txBody>
      </p:sp>
      <p:sp>
        <p:nvSpPr>
          <p:cNvPr id="42" name="Rectangle 41"/>
          <p:cNvSpPr/>
          <p:nvPr/>
        </p:nvSpPr>
        <p:spPr>
          <a:xfrm>
            <a:off x="7200552" y="2463027"/>
            <a:ext cx="2127600" cy="27003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Installation 10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99739" y="2756752"/>
            <a:ext cx="2127600" cy="1814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Wiring 4</a:t>
            </a:r>
            <a:endParaRPr lang="en-GB" sz="1600" dirty="0"/>
          </a:p>
        </p:txBody>
      </p:sp>
      <p:sp>
        <p:nvSpPr>
          <p:cNvPr id="44" name="Rectangle 43"/>
          <p:cNvSpPr/>
          <p:nvPr/>
        </p:nvSpPr>
        <p:spPr>
          <a:xfrm>
            <a:off x="7200552" y="2956536"/>
            <a:ext cx="2127600" cy="99011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Support 13.5</a:t>
            </a:r>
            <a:endParaRPr lang="en-GB" dirty="0"/>
          </a:p>
        </p:txBody>
      </p:sp>
      <p:sp>
        <p:nvSpPr>
          <p:cNvPr id="45" name="Rectangle 44"/>
          <p:cNvSpPr/>
          <p:nvPr/>
        </p:nvSpPr>
        <p:spPr>
          <a:xfrm>
            <a:off x="7200552" y="3971135"/>
            <a:ext cx="2127600" cy="117013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Mirror module </a:t>
            </a:r>
          </a:p>
          <a:p>
            <a:pPr algn="ctr"/>
            <a:r>
              <a:rPr lang="en-GB" dirty="0" smtClean="0"/>
              <a:t>30</a:t>
            </a:r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7200552" y="5161781"/>
            <a:ext cx="2127600" cy="72008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Drives 14</a:t>
            </a:r>
            <a:endParaRPr lang="en-GB" dirty="0"/>
          </a:p>
        </p:txBody>
      </p:sp>
      <p:sp>
        <p:nvSpPr>
          <p:cNvPr id="47" name="Rectangle 46"/>
          <p:cNvSpPr/>
          <p:nvPr/>
        </p:nvSpPr>
        <p:spPr>
          <a:xfrm>
            <a:off x="7200552" y="5908235"/>
            <a:ext cx="2127600" cy="3600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Electronics 11</a:t>
            </a:r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7200552" y="6296714"/>
            <a:ext cx="212760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Overhead/Other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16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950450" y="1277179"/>
            <a:ext cx="270030" cy="27003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2945884" y="5771515"/>
            <a:ext cx="270030" cy="2700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2935724" y="1881466"/>
            <a:ext cx="270030" cy="2700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2950450" y="5251791"/>
            <a:ext cx="270030" cy="27003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2935724" y="2695580"/>
            <a:ext cx="270030" cy="27003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 rot="21096032">
            <a:off x="2950450" y="1577342"/>
            <a:ext cx="270030" cy="27003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2950450" y="6503254"/>
            <a:ext cx="270030" cy="27003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2950450" y="4063629"/>
            <a:ext cx="270030" cy="27003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664" y="3179073"/>
            <a:ext cx="3195355" cy="2039141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1" name="TextBox 2"/>
          <p:cNvSpPr txBox="1"/>
          <p:nvPr/>
        </p:nvSpPr>
        <p:spPr>
          <a:xfrm>
            <a:off x="7207203" y="767064"/>
            <a:ext cx="212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2.25 m</a:t>
            </a:r>
            <a:r>
              <a:rPr lang="en-GB" b="1" baseline="30000" dirty="0" smtClean="0"/>
              <a:t>2  - </a:t>
            </a:r>
            <a:r>
              <a:rPr lang="en-GB" b="1" dirty="0" smtClean="0"/>
              <a:t> 98 euro</a:t>
            </a:r>
            <a:endParaRPr lang="en-GB" b="1" dirty="0"/>
          </a:p>
        </p:txBody>
      </p:sp>
      <p:sp>
        <p:nvSpPr>
          <p:cNvPr id="50" name="Rechthoek 49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4"/>
              </a:rPr>
              <a:t>www.Sun2Point.com</a:t>
            </a:r>
            <a:endParaRPr lang="nl-NL" sz="1050" dirty="0" smtClean="0"/>
          </a:p>
        </p:txBody>
      </p:sp>
      <p:sp>
        <p:nvSpPr>
          <p:cNvPr id="58" name="TextShape 1"/>
          <p:cNvSpPr txBox="1"/>
          <p:nvPr/>
        </p:nvSpPr>
        <p:spPr>
          <a:xfrm>
            <a:off x="3600628" y="205464"/>
            <a:ext cx="3175428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err="1" smtClean="0">
                <a:latin typeface="Arial"/>
              </a:rPr>
              <a:t>Costs</a:t>
            </a:r>
            <a:r>
              <a:rPr lang="nl-NL" sz="4400" dirty="0" smtClean="0">
                <a:latin typeface="Arial"/>
              </a:rPr>
              <a:t> / </a:t>
            </a:r>
            <a:r>
              <a:rPr lang="nl-NL" sz="4400" dirty="0" smtClean="0"/>
              <a:t>m</a:t>
            </a:r>
            <a:r>
              <a:rPr lang="nl-NL" sz="4400" baseline="30000" dirty="0" smtClean="0"/>
              <a:t>2</a:t>
            </a:r>
            <a:endParaRPr lang="nl-NL" sz="4400" baseline="30000" dirty="0"/>
          </a:p>
        </p:txBody>
      </p:sp>
      <p:sp>
        <p:nvSpPr>
          <p:cNvPr id="6" name="Rechthoek 5"/>
          <p:cNvSpPr/>
          <p:nvPr/>
        </p:nvSpPr>
        <p:spPr>
          <a:xfrm>
            <a:off x="3561696" y="4781405"/>
            <a:ext cx="3240000" cy="213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Rechthoek 58"/>
          <p:cNvSpPr/>
          <p:nvPr/>
        </p:nvSpPr>
        <p:spPr>
          <a:xfrm>
            <a:off x="3561696" y="4584653"/>
            <a:ext cx="3240000" cy="213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Rechthoek 59"/>
          <p:cNvSpPr/>
          <p:nvPr/>
        </p:nvSpPr>
        <p:spPr>
          <a:xfrm>
            <a:off x="3561696" y="4387756"/>
            <a:ext cx="3240000" cy="213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hthoek 60"/>
          <p:cNvSpPr/>
          <p:nvPr/>
        </p:nvSpPr>
        <p:spPr>
          <a:xfrm>
            <a:off x="3571659" y="4201772"/>
            <a:ext cx="3230037" cy="213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hthoek 61"/>
          <p:cNvSpPr/>
          <p:nvPr/>
        </p:nvSpPr>
        <p:spPr>
          <a:xfrm>
            <a:off x="3571221" y="3985076"/>
            <a:ext cx="3230475" cy="213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Rechthoek 62"/>
          <p:cNvSpPr/>
          <p:nvPr/>
        </p:nvSpPr>
        <p:spPr>
          <a:xfrm>
            <a:off x="3571637" y="3790559"/>
            <a:ext cx="3230060" cy="213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Rechthoek 63"/>
          <p:cNvSpPr/>
          <p:nvPr/>
        </p:nvSpPr>
        <p:spPr>
          <a:xfrm>
            <a:off x="3571221" y="3586517"/>
            <a:ext cx="3230475" cy="213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Rechthoek 64"/>
          <p:cNvSpPr/>
          <p:nvPr/>
        </p:nvSpPr>
        <p:spPr>
          <a:xfrm>
            <a:off x="3561696" y="3389257"/>
            <a:ext cx="3240000" cy="213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TextShape 3"/>
          <p:cNvSpPr txBox="1"/>
          <p:nvPr/>
        </p:nvSpPr>
        <p:spPr>
          <a:xfrm rot="21288019">
            <a:off x="4091330" y="1980543"/>
            <a:ext cx="1942093" cy="66588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90000" tIns="45000" rIns="90000" bIns="45000"/>
          <a:lstStyle/>
          <a:p>
            <a:pPr algn="ctr"/>
            <a:endParaRPr lang="nl-NL" sz="800" dirty="0" smtClean="0">
              <a:latin typeface="Arial"/>
            </a:endParaRPr>
          </a:p>
          <a:p>
            <a:pPr algn="ctr"/>
            <a:r>
              <a:rPr lang="nl-NL" dirty="0" smtClean="0">
                <a:latin typeface="Arial"/>
              </a:rPr>
              <a:t>No </a:t>
            </a:r>
            <a:r>
              <a:rPr lang="nl-NL" dirty="0" err="1" smtClean="0">
                <a:latin typeface="Arial"/>
              </a:rPr>
              <a:t>calibration</a:t>
            </a:r>
            <a:r>
              <a:rPr lang="nl-NL" dirty="0" smtClean="0">
                <a:latin typeface="Arial"/>
              </a:rPr>
              <a:t> !</a:t>
            </a:r>
            <a:endParaRPr dirty="0"/>
          </a:p>
        </p:txBody>
      </p:sp>
      <p:cxnSp>
        <p:nvCxnSpPr>
          <p:cNvPr id="67" name="Rechte verbindingslijn met pijl 66"/>
          <p:cNvCxnSpPr/>
          <p:nvPr/>
        </p:nvCxnSpPr>
        <p:spPr>
          <a:xfrm>
            <a:off x="6165437" y="2352420"/>
            <a:ext cx="1041766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31"/>
          <p:cNvSpPr/>
          <p:nvPr/>
        </p:nvSpPr>
        <p:spPr>
          <a:xfrm>
            <a:off x="7207203" y="2324255"/>
            <a:ext cx="2129594" cy="9143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" grpId="0" animBg="1"/>
      <p:bldP spid="6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err="1" smtClean="0">
                <a:latin typeface="Arial"/>
              </a:rPr>
              <a:t>Costs</a:t>
            </a:r>
            <a:r>
              <a:rPr lang="nl-NL" sz="4400" dirty="0" smtClean="0">
                <a:latin typeface="Arial"/>
              </a:rPr>
              <a:t> of Electronics</a:t>
            </a:r>
            <a:endParaRPr dirty="0"/>
          </a:p>
        </p:txBody>
      </p:sp>
      <p:pic>
        <p:nvPicPr>
          <p:cNvPr id="203" name="Afbeelding 20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70480" y="1439577"/>
            <a:ext cx="2651040" cy="2651040"/>
          </a:xfrm>
          <a:prstGeom prst="rect">
            <a:avLst/>
          </a:prstGeom>
          <a:ln>
            <a:noFill/>
          </a:ln>
        </p:spPr>
      </p:pic>
      <p:pic>
        <p:nvPicPr>
          <p:cNvPr id="204" name="Afbeelding 20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18" b="-49853"/>
          <a:stretch/>
        </p:blipFill>
        <p:spPr>
          <a:xfrm>
            <a:off x="9418" y="1849489"/>
            <a:ext cx="4279848" cy="2853022"/>
          </a:xfrm>
          <a:prstGeom prst="rect">
            <a:avLst/>
          </a:prstGeom>
          <a:ln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7092000" y="3276000"/>
            <a:ext cx="504000" cy="144000"/>
          </a:xfrm>
          <a:prstGeom prst="rect">
            <a:avLst/>
          </a:prstGeom>
          <a:solidFill>
            <a:srgbClr val="333333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TextShape 3"/>
          <p:cNvSpPr txBox="1"/>
          <p:nvPr/>
        </p:nvSpPr>
        <p:spPr>
          <a:xfrm>
            <a:off x="6274585" y="4499917"/>
            <a:ext cx="2887858" cy="19621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nl-NL" sz="2800" dirty="0">
                <a:latin typeface="Arial"/>
              </a:rPr>
              <a:t>Keyboard</a:t>
            </a:r>
            <a:endParaRPr sz="2800" dirty="0"/>
          </a:p>
          <a:p>
            <a:pPr algn="ctr"/>
            <a:r>
              <a:rPr lang="nl-NL" sz="2800" dirty="0">
                <a:latin typeface="Arial"/>
              </a:rPr>
              <a:t>Display</a:t>
            </a:r>
            <a:endParaRPr sz="2800" dirty="0"/>
          </a:p>
          <a:p>
            <a:pPr algn="ctr"/>
            <a:r>
              <a:rPr lang="nl-NL" sz="2800" dirty="0" err="1">
                <a:latin typeface="Arial"/>
              </a:rPr>
              <a:t>Microphone</a:t>
            </a:r>
            <a:endParaRPr sz="2800" dirty="0"/>
          </a:p>
          <a:p>
            <a:pPr algn="ctr"/>
            <a:r>
              <a:rPr lang="nl-NL" sz="2800" dirty="0">
                <a:latin typeface="Arial"/>
              </a:rPr>
              <a:t>Loudspeaker</a:t>
            </a:r>
            <a:endParaRPr sz="2800" dirty="0"/>
          </a:p>
          <a:p>
            <a:pPr algn="ctr"/>
            <a:r>
              <a:rPr lang="nl-NL" sz="2800" dirty="0">
                <a:latin typeface="Arial"/>
              </a:rPr>
              <a:t>Buzzer</a:t>
            </a:r>
            <a:endParaRPr sz="2800" dirty="0"/>
          </a:p>
        </p:txBody>
      </p:sp>
      <p:sp>
        <p:nvSpPr>
          <p:cNvPr id="10" name="Rechthoek 9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4"/>
              </a:rPr>
              <a:t>www.Sun2Point.com</a:t>
            </a:r>
            <a:endParaRPr lang="nl-NL" sz="1050" dirty="0" smtClean="0"/>
          </a:p>
        </p:txBody>
      </p:sp>
      <p:sp>
        <p:nvSpPr>
          <p:cNvPr id="2" name="PIJL-LINKS en -RECHTS 1"/>
          <p:cNvSpPr/>
          <p:nvPr/>
        </p:nvSpPr>
        <p:spPr>
          <a:xfrm>
            <a:off x="4950302" y="2254194"/>
            <a:ext cx="1529698" cy="5109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74827" y="3789859"/>
            <a:ext cx="3614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/>
              <a:t>The control box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6313357" y="4425033"/>
            <a:ext cx="2565285" cy="2321962"/>
            <a:chOff x="809840" y="4581022"/>
            <a:chExt cx="2565285" cy="864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Line 15"/>
            <p:cNvSpPr/>
            <p:nvPr/>
          </p:nvSpPr>
          <p:spPr>
            <a:xfrm flipH="1" flipV="1">
              <a:off x="809840" y="4581022"/>
              <a:ext cx="2565285" cy="864000"/>
            </a:xfrm>
            <a:prstGeom prst="line">
              <a:avLst/>
            </a:prstGeom>
            <a:ln w="72000">
              <a:solidFill>
                <a:srgbClr val="FF0000"/>
              </a:solidFill>
              <a:round/>
            </a:ln>
          </p:spPr>
        </p:sp>
        <p:sp>
          <p:nvSpPr>
            <p:cNvPr id="15" name="Line 14"/>
            <p:cNvSpPr/>
            <p:nvPr/>
          </p:nvSpPr>
          <p:spPr>
            <a:xfrm flipV="1">
              <a:off x="817622" y="4581022"/>
              <a:ext cx="2557503" cy="864000"/>
            </a:xfrm>
            <a:prstGeom prst="line">
              <a:avLst/>
            </a:prstGeom>
            <a:ln w="72000">
              <a:solidFill>
                <a:srgbClr val="FF0000"/>
              </a:solidFill>
              <a:round/>
            </a:ln>
          </p:spPr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Afbeelding 2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2699" y="1503726"/>
            <a:ext cx="7314242" cy="5320786"/>
          </a:xfrm>
          <a:prstGeom prst="rect">
            <a:avLst/>
          </a:prstGeom>
          <a:ln>
            <a:noFill/>
          </a:ln>
        </p:spPr>
      </p:pic>
      <p:sp>
        <p:nvSpPr>
          <p:cNvPr id="212" name="CustomShape 2"/>
          <p:cNvSpPr/>
          <p:nvPr/>
        </p:nvSpPr>
        <p:spPr>
          <a:xfrm>
            <a:off x="6675142" y="5400000"/>
            <a:ext cx="1583640" cy="7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Rechthoek 4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3"/>
              </a:rPr>
              <a:t>www.Sun2Point.com</a:t>
            </a:r>
            <a:endParaRPr lang="nl-NL" sz="1050" dirty="0" smtClean="0"/>
          </a:p>
        </p:txBody>
      </p:sp>
      <p:sp>
        <p:nvSpPr>
          <p:cNvPr id="21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smtClean="0">
                <a:latin typeface="Arial"/>
              </a:rPr>
              <a:t>Low </a:t>
            </a:r>
            <a:r>
              <a:rPr lang="nl-NL" sz="4400" dirty="0" err="1" smtClean="0">
                <a:latin typeface="Arial"/>
              </a:rPr>
              <a:t>Priced</a:t>
            </a:r>
            <a:r>
              <a:rPr lang="nl-NL" sz="4400" dirty="0" smtClean="0">
                <a:latin typeface="Arial"/>
              </a:rPr>
              <a:t> </a:t>
            </a:r>
            <a:r>
              <a:rPr lang="nl-NL" sz="4400" dirty="0" err="1">
                <a:latin typeface="Arial"/>
              </a:rPr>
              <a:t>G</a:t>
            </a:r>
            <a:r>
              <a:rPr lang="nl-NL" sz="4400" dirty="0" err="1" smtClean="0">
                <a:latin typeface="Arial"/>
              </a:rPr>
              <a:t>ears</a:t>
            </a:r>
            <a:endParaRPr dirty="0"/>
          </a:p>
        </p:txBody>
      </p:sp>
      <p:sp>
        <p:nvSpPr>
          <p:cNvPr id="2" name="Rechthoek 1"/>
          <p:cNvSpPr/>
          <p:nvPr/>
        </p:nvSpPr>
        <p:spPr>
          <a:xfrm>
            <a:off x="6838412" y="5811709"/>
            <a:ext cx="1620180" cy="765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Shape 1"/>
          <p:cNvSpPr txBox="1"/>
          <p:nvPr/>
        </p:nvSpPr>
        <p:spPr>
          <a:xfrm>
            <a:off x="2152517" y="5422862"/>
            <a:ext cx="6043545" cy="139427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nl-NL" sz="4000" dirty="0" smtClean="0">
              <a:latin typeface="Arial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3200" dirty="0" smtClean="0">
                <a:latin typeface="Arial"/>
              </a:rPr>
              <a:t>No ‘</a:t>
            </a:r>
            <a:r>
              <a:rPr lang="nl-NL" sz="3200" dirty="0" err="1" smtClean="0">
                <a:latin typeface="Arial"/>
              </a:rPr>
              <a:t>Rocket</a:t>
            </a:r>
            <a:r>
              <a:rPr lang="nl-NL" sz="3200" dirty="0" smtClean="0">
                <a:latin typeface="Arial"/>
              </a:rPr>
              <a:t> </a:t>
            </a:r>
            <a:r>
              <a:rPr lang="nl-NL" sz="3200" dirty="0" err="1">
                <a:latin typeface="Arial"/>
              </a:rPr>
              <a:t>S</a:t>
            </a:r>
            <a:r>
              <a:rPr lang="nl-NL" sz="3200" dirty="0" err="1" smtClean="0">
                <a:latin typeface="Arial"/>
              </a:rPr>
              <a:t>cience</a:t>
            </a:r>
            <a:r>
              <a:rPr lang="nl-NL" sz="3200" dirty="0" smtClean="0">
                <a:latin typeface="Arial"/>
              </a:rPr>
              <a:t>’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3200" dirty="0" err="1" smtClean="0">
                <a:latin typeface="Arial"/>
              </a:rPr>
              <a:t>Can</a:t>
            </a:r>
            <a:r>
              <a:rPr lang="nl-NL" sz="3200" dirty="0" smtClean="0">
                <a:latin typeface="Arial"/>
              </a:rPr>
              <a:t> </a:t>
            </a:r>
            <a:r>
              <a:rPr lang="nl-NL" sz="3200" dirty="0" err="1" smtClean="0">
                <a:latin typeface="Arial"/>
              </a:rPr>
              <a:t>be</a:t>
            </a:r>
            <a:r>
              <a:rPr lang="nl-NL" sz="3200" dirty="0" smtClean="0">
                <a:latin typeface="Arial"/>
              </a:rPr>
              <a:t> </a:t>
            </a:r>
            <a:r>
              <a:rPr lang="nl-NL" sz="3200" dirty="0" err="1" smtClean="0">
                <a:latin typeface="Arial"/>
              </a:rPr>
              <a:t>manufactured</a:t>
            </a:r>
            <a:r>
              <a:rPr lang="nl-NL" sz="3200" dirty="0" smtClean="0">
                <a:latin typeface="Arial"/>
              </a:rPr>
              <a:t> </a:t>
            </a:r>
            <a:r>
              <a:rPr lang="nl-NL" sz="3200" dirty="0" err="1" smtClean="0">
                <a:latin typeface="Arial"/>
              </a:rPr>
              <a:t>cheap</a:t>
            </a:r>
            <a:endParaRPr lang="nl-NL" sz="3200" dirty="0" smtClean="0">
              <a:latin typeface="Arial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sz="5400" dirty="0"/>
          </a:p>
        </p:txBody>
      </p:sp>
      <p:sp>
        <p:nvSpPr>
          <p:cNvPr id="3" name="Down Arrow 2"/>
          <p:cNvSpPr/>
          <p:nvPr/>
        </p:nvSpPr>
        <p:spPr>
          <a:xfrm>
            <a:off x="5085317" y="1709607"/>
            <a:ext cx="540060" cy="198022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>
            <a:grpSpLocks noChangeAspect="1"/>
          </p:cNvGrpSpPr>
          <p:nvPr/>
        </p:nvGrpSpPr>
        <p:grpSpPr>
          <a:xfrm>
            <a:off x="7735071" y="4139878"/>
            <a:ext cx="2157481" cy="3073786"/>
            <a:chOff x="7861426" y="4319896"/>
            <a:chExt cx="2031126" cy="289376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1426" y="4319896"/>
              <a:ext cx="2031126" cy="289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ep 6"/>
            <p:cNvGrpSpPr/>
            <p:nvPr/>
          </p:nvGrpSpPr>
          <p:grpSpPr>
            <a:xfrm>
              <a:off x="7966041" y="4688563"/>
              <a:ext cx="642502" cy="1086842"/>
              <a:chOff x="7966041" y="4688563"/>
              <a:chExt cx="642502" cy="1086842"/>
            </a:xfrm>
          </p:grpSpPr>
          <p:pic>
            <p:nvPicPr>
              <p:cNvPr id="10243" name="Picture 3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6041" y="4688563"/>
                <a:ext cx="642502" cy="855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" name="Picture 4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8048" y="5478606"/>
                <a:ext cx="218694" cy="296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1439912" y="1664603"/>
            <a:ext cx="7380820" cy="46355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Mass manufacturing will greatly reduce the costs of the heliostats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Additional measures will make the use of mass manufactured heliostats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Key to the above is our new DIRECT measurement method / Control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Sun2Point has expertise in electronics </a:t>
            </a:r>
            <a:br>
              <a:rPr lang="en-GB" sz="2800" dirty="0" smtClean="0"/>
            </a:br>
            <a:r>
              <a:rPr lang="en-GB" sz="2800" dirty="0" smtClean="0"/>
              <a:t>and mass manufacturing</a:t>
            </a: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smtClean="0"/>
              <a:t>Conclusions</a:t>
            </a:r>
            <a:endParaRPr lang="en-GB" sz="4400" dirty="0"/>
          </a:p>
        </p:txBody>
      </p:sp>
      <p:sp>
        <p:nvSpPr>
          <p:cNvPr id="4" name="Rechthoek 3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5"/>
              </a:rPr>
              <a:t>www.Sun2Point.com</a:t>
            </a:r>
            <a:endParaRPr lang="nl-NL" sz="1050" dirty="0" smtClean="0"/>
          </a:p>
        </p:txBody>
      </p:sp>
    </p:spTree>
    <p:extLst>
      <p:ext uri="{BB962C8B-B14F-4D97-AF65-F5344CB8AC3E}">
        <p14:creationId xmlns:p14="http://schemas.microsoft.com/office/powerpoint/2010/main" val="381465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err="1">
                <a:latin typeface="Arial"/>
              </a:rPr>
              <a:t>Reducing</a:t>
            </a:r>
            <a:r>
              <a:rPr lang="nl-NL" sz="4400" dirty="0">
                <a:latin typeface="Arial"/>
              </a:rPr>
              <a:t> </a:t>
            </a:r>
            <a:r>
              <a:rPr lang="nl-NL" sz="4400" dirty="0" err="1">
                <a:latin typeface="Arial"/>
              </a:rPr>
              <a:t>Heliostat</a:t>
            </a:r>
            <a:r>
              <a:rPr lang="nl-NL" sz="4400" dirty="0">
                <a:latin typeface="Arial"/>
              </a:rPr>
              <a:t> Field </a:t>
            </a:r>
            <a:r>
              <a:rPr lang="nl-NL" sz="4400" dirty="0" err="1">
                <a:latin typeface="Arial"/>
              </a:rPr>
              <a:t>Costs</a:t>
            </a:r>
            <a:endParaRPr dirty="0"/>
          </a:p>
        </p:txBody>
      </p:sp>
      <p:sp>
        <p:nvSpPr>
          <p:cNvPr id="45" name="TextShape 2"/>
          <p:cNvSpPr txBox="1"/>
          <p:nvPr/>
        </p:nvSpPr>
        <p:spPr>
          <a:xfrm>
            <a:off x="719832" y="1754612"/>
            <a:ext cx="8640960" cy="9361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3200" dirty="0" err="1">
                <a:latin typeface="Arial"/>
              </a:rPr>
              <a:t>by</a:t>
            </a:r>
            <a:r>
              <a:rPr lang="nl-NL" sz="3200" dirty="0">
                <a:latin typeface="Arial"/>
              </a:rPr>
              <a:t> </a:t>
            </a:r>
            <a:r>
              <a:rPr lang="nl-NL" sz="4800" b="1" dirty="0" err="1" smtClean="0">
                <a:latin typeface="Arial"/>
              </a:rPr>
              <a:t>Mass</a:t>
            </a:r>
            <a:r>
              <a:rPr lang="nl-NL" sz="4800" b="1" dirty="0" smtClean="0">
                <a:latin typeface="Arial"/>
              </a:rPr>
              <a:t> Manufacturing</a:t>
            </a:r>
            <a:endParaRPr dirty="0"/>
          </a:p>
        </p:txBody>
      </p:sp>
      <p:grpSp>
        <p:nvGrpSpPr>
          <p:cNvPr id="10" name="Groep 9"/>
          <p:cNvGrpSpPr/>
          <p:nvPr/>
        </p:nvGrpSpPr>
        <p:grpSpPr>
          <a:xfrm>
            <a:off x="986635" y="3400687"/>
            <a:ext cx="732738" cy="830701"/>
            <a:chOff x="1728192" y="3733132"/>
            <a:chExt cx="732738" cy="830701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E5"/>
                </a:clrFrom>
                <a:clrTo>
                  <a:srgbClr val="FFFF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21595800">
              <a:off x="1728192" y="3733132"/>
              <a:ext cx="732738" cy="407089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Line 5"/>
            <p:cNvSpPr>
              <a:spLocks noChangeAspect="1"/>
            </p:cNvSpPr>
            <p:nvPr/>
          </p:nvSpPr>
          <p:spPr>
            <a:xfrm>
              <a:off x="2096214" y="4108773"/>
              <a:ext cx="0" cy="455060"/>
            </a:xfrm>
            <a:prstGeom prst="line">
              <a:avLst/>
            </a:prstGeom>
            <a:ln w="22225">
              <a:solidFill>
                <a:srgbClr val="CCCCCC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p:spPr>
        </p:sp>
      </p:grpSp>
      <p:grpSp>
        <p:nvGrpSpPr>
          <p:cNvPr id="34" name="Groep 33"/>
          <p:cNvGrpSpPr/>
          <p:nvPr/>
        </p:nvGrpSpPr>
        <p:grpSpPr>
          <a:xfrm>
            <a:off x="2428883" y="3392873"/>
            <a:ext cx="732738" cy="830701"/>
            <a:chOff x="1728192" y="3733132"/>
            <a:chExt cx="732738" cy="830701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E5"/>
                </a:clrFrom>
                <a:clrTo>
                  <a:srgbClr val="FFFF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21595800">
              <a:off x="1728192" y="3733132"/>
              <a:ext cx="732738" cy="407089"/>
            </a:xfrm>
            <a:prstGeom prst="rect">
              <a:avLst/>
            </a:prstGeom>
            <a:ln>
              <a:noFill/>
            </a:ln>
          </p:spPr>
        </p:pic>
        <p:sp>
          <p:nvSpPr>
            <p:cNvPr id="36" name="Line 5"/>
            <p:cNvSpPr>
              <a:spLocks noChangeAspect="1"/>
            </p:cNvSpPr>
            <p:nvPr/>
          </p:nvSpPr>
          <p:spPr>
            <a:xfrm>
              <a:off x="2096214" y="4108773"/>
              <a:ext cx="0" cy="455060"/>
            </a:xfrm>
            <a:prstGeom prst="line">
              <a:avLst/>
            </a:prstGeom>
            <a:ln w="22225">
              <a:solidFill>
                <a:srgbClr val="CCCCCC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p:spPr>
        </p:sp>
      </p:grpSp>
      <p:grpSp>
        <p:nvGrpSpPr>
          <p:cNvPr id="37" name="Groep 36"/>
          <p:cNvGrpSpPr/>
          <p:nvPr/>
        </p:nvGrpSpPr>
        <p:grpSpPr>
          <a:xfrm>
            <a:off x="3863135" y="3393127"/>
            <a:ext cx="732738" cy="830701"/>
            <a:chOff x="1728192" y="3733132"/>
            <a:chExt cx="732738" cy="830701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E5"/>
                </a:clrFrom>
                <a:clrTo>
                  <a:srgbClr val="FFFF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21595800">
              <a:off x="1728192" y="3733132"/>
              <a:ext cx="732738" cy="407089"/>
            </a:xfrm>
            <a:prstGeom prst="rect">
              <a:avLst/>
            </a:prstGeom>
            <a:ln>
              <a:noFill/>
            </a:ln>
          </p:spPr>
        </p:pic>
        <p:sp>
          <p:nvSpPr>
            <p:cNvPr id="39" name="Line 5"/>
            <p:cNvSpPr>
              <a:spLocks noChangeAspect="1"/>
            </p:cNvSpPr>
            <p:nvPr/>
          </p:nvSpPr>
          <p:spPr>
            <a:xfrm>
              <a:off x="2096214" y="4108773"/>
              <a:ext cx="0" cy="455060"/>
            </a:xfrm>
            <a:prstGeom prst="line">
              <a:avLst/>
            </a:prstGeom>
            <a:ln w="22225">
              <a:solidFill>
                <a:srgbClr val="CCCCCC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p:spPr>
        </p:sp>
      </p:grpSp>
      <p:grpSp>
        <p:nvGrpSpPr>
          <p:cNvPr id="40" name="Groep 39"/>
          <p:cNvGrpSpPr/>
          <p:nvPr/>
        </p:nvGrpSpPr>
        <p:grpSpPr>
          <a:xfrm>
            <a:off x="5307115" y="3399875"/>
            <a:ext cx="732738" cy="830701"/>
            <a:chOff x="1728192" y="3733132"/>
            <a:chExt cx="732738" cy="830701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E5"/>
                </a:clrFrom>
                <a:clrTo>
                  <a:srgbClr val="FFFF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21595800">
              <a:off x="1728192" y="3733132"/>
              <a:ext cx="732738" cy="407089"/>
            </a:xfrm>
            <a:prstGeom prst="rect">
              <a:avLst/>
            </a:prstGeom>
            <a:ln>
              <a:noFill/>
            </a:ln>
          </p:spPr>
        </p:pic>
        <p:sp>
          <p:nvSpPr>
            <p:cNvPr id="42" name="Line 5"/>
            <p:cNvSpPr>
              <a:spLocks noChangeAspect="1"/>
            </p:cNvSpPr>
            <p:nvPr/>
          </p:nvSpPr>
          <p:spPr>
            <a:xfrm>
              <a:off x="2096214" y="4108773"/>
              <a:ext cx="0" cy="455060"/>
            </a:xfrm>
            <a:prstGeom prst="line">
              <a:avLst/>
            </a:prstGeom>
            <a:ln w="22225">
              <a:solidFill>
                <a:srgbClr val="CCCCCC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p:spPr>
        </p:sp>
      </p:grpSp>
      <p:grpSp>
        <p:nvGrpSpPr>
          <p:cNvPr id="43" name="Groep 42"/>
          <p:cNvGrpSpPr/>
          <p:nvPr/>
        </p:nvGrpSpPr>
        <p:grpSpPr>
          <a:xfrm>
            <a:off x="6749363" y="3392061"/>
            <a:ext cx="732738" cy="830701"/>
            <a:chOff x="1728192" y="3733132"/>
            <a:chExt cx="732738" cy="830701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pic>
          <p:nvPicPr>
            <p:cNvPr id="47" name="Afbeelding 46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E5"/>
                </a:clrFrom>
                <a:clrTo>
                  <a:srgbClr val="FFFF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21595800">
              <a:off x="1728192" y="3733132"/>
              <a:ext cx="732738" cy="407089"/>
            </a:xfrm>
            <a:prstGeom prst="rect">
              <a:avLst/>
            </a:prstGeom>
            <a:ln>
              <a:noFill/>
            </a:ln>
          </p:spPr>
        </p:pic>
        <p:sp>
          <p:nvSpPr>
            <p:cNvPr id="48" name="Line 5"/>
            <p:cNvSpPr>
              <a:spLocks noChangeAspect="1"/>
            </p:cNvSpPr>
            <p:nvPr/>
          </p:nvSpPr>
          <p:spPr>
            <a:xfrm>
              <a:off x="2096214" y="4108773"/>
              <a:ext cx="0" cy="455060"/>
            </a:xfrm>
            <a:prstGeom prst="line">
              <a:avLst/>
            </a:prstGeom>
            <a:ln w="22225">
              <a:solidFill>
                <a:srgbClr val="CCCCCC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p:spPr>
        </p:sp>
      </p:grpSp>
      <p:sp>
        <p:nvSpPr>
          <p:cNvPr id="4" name="Rechthoek 3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4"/>
              </a:rPr>
              <a:t>www.Sun2Point.com</a:t>
            </a:r>
            <a:endParaRPr lang="nl-NL" sz="1050" dirty="0" smtClean="0"/>
          </a:p>
        </p:txBody>
      </p:sp>
      <p:sp>
        <p:nvSpPr>
          <p:cNvPr id="52" name="TextShape 1"/>
          <p:cNvSpPr txBox="1"/>
          <p:nvPr/>
        </p:nvSpPr>
        <p:spPr>
          <a:xfrm>
            <a:off x="2133269" y="6030087"/>
            <a:ext cx="5762728" cy="5953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1000" i="1" dirty="0" smtClean="0">
                <a:latin typeface="Arial"/>
              </a:rPr>
              <a:t>Presentation </a:t>
            </a:r>
            <a:r>
              <a:rPr lang="nl-NL" sz="1000" i="1" dirty="0" err="1" smtClean="0">
                <a:latin typeface="Arial"/>
              </a:rPr>
              <a:t>for</a:t>
            </a:r>
            <a:r>
              <a:rPr lang="nl-NL" sz="1000" i="1" dirty="0" smtClean="0">
                <a:latin typeface="Arial"/>
              </a:rPr>
              <a:t> </a:t>
            </a:r>
            <a:r>
              <a:rPr lang="nl-NL" sz="1000" i="1" dirty="0" err="1" smtClean="0">
                <a:latin typeface="Arial"/>
              </a:rPr>
              <a:t>SolarPACES</a:t>
            </a:r>
            <a:r>
              <a:rPr lang="nl-NL" sz="1000" i="1" dirty="0" smtClean="0">
                <a:latin typeface="Arial"/>
              </a:rPr>
              <a:t> 2015 Conference</a:t>
            </a:r>
          </a:p>
          <a:p>
            <a:pPr algn="ctr"/>
            <a:r>
              <a:rPr lang="nl-NL" sz="1000" i="1" dirty="0" err="1" smtClean="0">
                <a:latin typeface="Arial"/>
              </a:rPr>
              <a:t>October</a:t>
            </a:r>
            <a:r>
              <a:rPr lang="nl-NL" sz="1000" i="1" dirty="0" smtClean="0">
                <a:latin typeface="Arial"/>
              </a:rPr>
              <a:t> 13-16, Cape Town, South </a:t>
            </a:r>
            <a:r>
              <a:rPr lang="nl-NL" sz="1000" i="1" dirty="0" err="1" smtClean="0">
                <a:latin typeface="Arial"/>
              </a:rPr>
              <a:t>Africa</a:t>
            </a:r>
            <a:endParaRPr lang="nl-NL" sz="1000" i="1" dirty="0" smtClean="0">
              <a:latin typeface="Arial"/>
            </a:endParaRPr>
          </a:p>
          <a:p>
            <a:pPr algn="ctr"/>
            <a:r>
              <a:rPr lang="nl-NL" sz="1000" i="1" dirty="0" err="1" smtClean="0">
                <a:latin typeface="Arial"/>
              </a:rPr>
              <a:t>Thursday</a:t>
            </a:r>
            <a:r>
              <a:rPr lang="nl-NL" sz="1000" i="1" dirty="0" smtClean="0">
                <a:latin typeface="Arial"/>
              </a:rPr>
              <a:t> 15/10/15 , 16:35, Room 2.60, Sun2Point</a:t>
            </a:r>
            <a:endParaRPr sz="1000" i="1" dirty="0"/>
          </a:p>
        </p:txBody>
      </p:sp>
      <p:grpSp>
        <p:nvGrpSpPr>
          <p:cNvPr id="53" name="Groep 52"/>
          <p:cNvGrpSpPr/>
          <p:nvPr/>
        </p:nvGrpSpPr>
        <p:grpSpPr>
          <a:xfrm>
            <a:off x="1736874" y="3920102"/>
            <a:ext cx="732738" cy="830701"/>
            <a:chOff x="1728192" y="3733132"/>
            <a:chExt cx="732738" cy="830701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pic>
          <p:nvPicPr>
            <p:cNvPr id="54" name="Afbeelding 5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E5"/>
                </a:clrFrom>
                <a:clrTo>
                  <a:srgbClr val="FFFF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21595800">
              <a:off x="1728192" y="3733132"/>
              <a:ext cx="732738" cy="407089"/>
            </a:xfrm>
            <a:prstGeom prst="rect">
              <a:avLst/>
            </a:prstGeom>
            <a:ln>
              <a:noFill/>
            </a:ln>
          </p:spPr>
        </p:pic>
        <p:sp>
          <p:nvSpPr>
            <p:cNvPr id="55" name="Line 5"/>
            <p:cNvSpPr>
              <a:spLocks noChangeAspect="1"/>
            </p:cNvSpPr>
            <p:nvPr/>
          </p:nvSpPr>
          <p:spPr>
            <a:xfrm>
              <a:off x="2096214" y="4108773"/>
              <a:ext cx="0" cy="455060"/>
            </a:xfrm>
            <a:prstGeom prst="line">
              <a:avLst/>
            </a:prstGeom>
            <a:ln w="22225">
              <a:solidFill>
                <a:srgbClr val="CCCCCC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p:spPr>
        </p:sp>
      </p:grpSp>
      <p:grpSp>
        <p:nvGrpSpPr>
          <p:cNvPr id="56" name="Groep 55"/>
          <p:cNvGrpSpPr/>
          <p:nvPr/>
        </p:nvGrpSpPr>
        <p:grpSpPr>
          <a:xfrm>
            <a:off x="3179122" y="3912288"/>
            <a:ext cx="732738" cy="830701"/>
            <a:chOff x="1728192" y="3733132"/>
            <a:chExt cx="732738" cy="830701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pic>
          <p:nvPicPr>
            <p:cNvPr id="57" name="Afbeelding 56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E5"/>
                </a:clrFrom>
                <a:clrTo>
                  <a:srgbClr val="FFFF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21595800">
              <a:off x="1728192" y="3733132"/>
              <a:ext cx="732738" cy="407089"/>
            </a:xfrm>
            <a:prstGeom prst="rect">
              <a:avLst/>
            </a:prstGeom>
            <a:ln>
              <a:noFill/>
            </a:ln>
          </p:spPr>
        </p:pic>
        <p:sp>
          <p:nvSpPr>
            <p:cNvPr id="58" name="Line 5"/>
            <p:cNvSpPr>
              <a:spLocks noChangeAspect="1"/>
            </p:cNvSpPr>
            <p:nvPr/>
          </p:nvSpPr>
          <p:spPr>
            <a:xfrm>
              <a:off x="2096214" y="4108773"/>
              <a:ext cx="0" cy="455060"/>
            </a:xfrm>
            <a:prstGeom prst="line">
              <a:avLst/>
            </a:prstGeom>
            <a:ln w="22225">
              <a:solidFill>
                <a:srgbClr val="CCCCCC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p:spPr>
        </p:sp>
      </p:grpSp>
      <p:grpSp>
        <p:nvGrpSpPr>
          <p:cNvPr id="59" name="Groep 58"/>
          <p:cNvGrpSpPr/>
          <p:nvPr/>
        </p:nvGrpSpPr>
        <p:grpSpPr>
          <a:xfrm>
            <a:off x="4613374" y="3912542"/>
            <a:ext cx="732738" cy="830701"/>
            <a:chOff x="1728192" y="3733132"/>
            <a:chExt cx="732738" cy="830701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pic>
          <p:nvPicPr>
            <p:cNvPr id="60" name="Afbeelding 59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E5"/>
                </a:clrFrom>
                <a:clrTo>
                  <a:srgbClr val="FFFF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21595800">
              <a:off x="1728192" y="3733132"/>
              <a:ext cx="732738" cy="407089"/>
            </a:xfrm>
            <a:prstGeom prst="rect">
              <a:avLst/>
            </a:prstGeom>
            <a:ln>
              <a:noFill/>
            </a:ln>
          </p:spPr>
        </p:pic>
        <p:sp>
          <p:nvSpPr>
            <p:cNvPr id="61" name="Line 5"/>
            <p:cNvSpPr>
              <a:spLocks noChangeAspect="1"/>
            </p:cNvSpPr>
            <p:nvPr/>
          </p:nvSpPr>
          <p:spPr>
            <a:xfrm>
              <a:off x="2096214" y="4108773"/>
              <a:ext cx="0" cy="455060"/>
            </a:xfrm>
            <a:prstGeom prst="line">
              <a:avLst/>
            </a:prstGeom>
            <a:ln w="22225">
              <a:solidFill>
                <a:srgbClr val="CCCCCC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p:spPr>
        </p:sp>
      </p:grpSp>
      <p:grpSp>
        <p:nvGrpSpPr>
          <p:cNvPr id="62" name="Groep 61"/>
          <p:cNvGrpSpPr/>
          <p:nvPr/>
        </p:nvGrpSpPr>
        <p:grpSpPr>
          <a:xfrm>
            <a:off x="6057354" y="3919290"/>
            <a:ext cx="732738" cy="830701"/>
            <a:chOff x="1728192" y="3733132"/>
            <a:chExt cx="732738" cy="830701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pic>
          <p:nvPicPr>
            <p:cNvPr id="63" name="Afbeelding 6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E5"/>
                </a:clrFrom>
                <a:clrTo>
                  <a:srgbClr val="FFFF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21595800">
              <a:off x="1728192" y="3733132"/>
              <a:ext cx="732738" cy="407089"/>
            </a:xfrm>
            <a:prstGeom prst="rect">
              <a:avLst/>
            </a:prstGeom>
            <a:ln>
              <a:noFill/>
            </a:ln>
          </p:spPr>
        </p:pic>
        <p:sp>
          <p:nvSpPr>
            <p:cNvPr id="64" name="Line 5"/>
            <p:cNvSpPr>
              <a:spLocks noChangeAspect="1"/>
            </p:cNvSpPr>
            <p:nvPr/>
          </p:nvSpPr>
          <p:spPr>
            <a:xfrm>
              <a:off x="2096214" y="4108773"/>
              <a:ext cx="0" cy="455060"/>
            </a:xfrm>
            <a:prstGeom prst="line">
              <a:avLst/>
            </a:prstGeom>
            <a:ln w="22225">
              <a:solidFill>
                <a:srgbClr val="CCCCCC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p:spPr>
        </p:sp>
      </p:grpSp>
      <p:grpSp>
        <p:nvGrpSpPr>
          <p:cNvPr id="65" name="Groep 64"/>
          <p:cNvGrpSpPr/>
          <p:nvPr/>
        </p:nvGrpSpPr>
        <p:grpSpPr>
          <a:xfrm>
            <a:off x="7499602" y="3911476"/>
            <a:ext cx="732738" cy="830701"/>
            <a:chOff x="1728192" y="3733132"/>
            <a:chExt cx="732738" cy="830701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pic>
          <p:nvPicPr>
            <p:cNvPr id="66" name="Afbeelding 65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E5"/>
                </a:clrFrom>
                <a:clrTo>
                  <a:srgbClr val="FFFF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21595800">
              <a:off x="1728192" y="3733132"/>
              <a:ext cx="732738" cy="407089"/>
            </a:xfrm>
            <a:prstGeom prst="rect">
              <a:avLst/>
            </a:prstGeom>
            <a:ln>
              <a:noFill/>
            </a:ln>
          </p:spPr>
        </p:pic>
        <p:sp>
          <p:nvSpPr>
            <p:cNvPr id="67" name="Line 5"/>
            <p:cNvSpPr>
              <a:spLocks noChangeAspect="1"/>
            </p:cNvSpPr>
            <p:nvPr/>
          </p:nvSpPr>
          <p:spPr>
            <a:xfrm>
              <a:off x="2096214" y="4108773"/>
              <a:ext cx="0" cy="455060"/>
            </a:xfrm>
            <a:prstGeom prst="line">
              <a:avLst/>
            </a:prstGeom>
            <a:ln w="22225">
              <a:solidFill>
                <a:srgbClr val="CCCCCC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p:spPr>
        </p:sp>
      </p:grpSp>
      <p:grpSp>
        <p:nvGrpSpPr>
          <p:cNvPr id="68" name="Groep 67"/>
          <p:cNvGrpSpPr/>
          <p:nvPr/>
        </p:nvGrpSpPr>
        <p:grpSpPr>
          <a:xfrm>
            <a:off x="2422540" y="4391602"/>
            <a:ext cx="732738" cy="830701"/>
            <a:chOff x="1728192" y="3733132"/>
            <a:chExt cx="732738" cy="830701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pic>
          <p:nvPicPr>
            <p:cNvPr id="69" name="Afbeelding 68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E5"/>
                </a:clrFrom>
                <a:clrTo>
                  <a:srgbClr val="FFFF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21595800">
              <a:off x="1728192" y="3733132"/>
              <a:ext cx="732738" cy="407089"/>
            </a:xfrm>
            <a:prstGeom prst="rect">
              <a:avLst/>
            </a:prstGeom>
            <a:ln>
              <a:noFill/>
            </a:ln>
          </p:spPr>
        </p:pic>
        <p:sp>
          <p:nvSpPr>
            <p:cNvPr id="70" name="Line 5"/>
            <p:cNvSpPr>
              <a:spLocks noChangeAspect="1"/>
            </p:cNvSpPr>
            <p:nvPr/>
          </p:nvSpPr>
          <p:spPr>
            <a:xfrm>
              <a:off x="2096214" y="4108773"/>
              <a:ext cx="0" cy="455060"/>
            </a:xfrm>
            <a:prstGeom prst="line">
              <a:avLst/>
            </a:prstGeom>
            <a:ln w="22225">
              <a:solidFill>
                <a:srgbClr val="CCCCCC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p:spPr>
        </p:sp>
      </p:grpSp>
      <p:grpSp>
        <p:nvGrpSpPr>
          <p:cNvPr id="71" name="Groep 70"/>
          <p:cNvGrpSpPr/>
          <p:nvPr/>
        </p:nvGrpSpPr>
        <p:grpSpPr>
          <a:xfrm>
            <a:off x="3864788" y="4383788"/>
            <a:ext cx="732738" cy="830701"/>
            <a:chOff x="1728192" y="3733132"/>
            <a:chExt cx="732738" cy="830701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pic>
          <p:nvPicPr>
            <p:cNvPr id="72" name="Afbeelding 71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E5"/>
                </a:clrFrom>
                <a:clrTo>
                  <a:srgbClr val="FFFF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21595800">
              <a:off x="1728192" y="3733132"/>
              <a:ext cx="732738" cy="407089"/>
            </a:xfrm>
            <a:prstGeom prst="rect">
              <a:avLst/>
            </a:prstGeom>
            <a:ln>
              <a:noFill/>
            </a:ln>
          </p:spPr>
        </p:pic>
        <p:sp>
          <p:nvSpPr>
            <p:cNvPr id="73" name="Line 5"/>
            <p:cNvSpPr>
              <a:spLocks noChangeAspect="1"/>
            </p:cNvSpPr>
            <p:nvPr/>
          </p:nvSpPr>
          <p:spPr>
            <a:xfrm>
              <a:off x="2096214" y="4108773"/>
              <a:ext cx="0" cy="455060"/>
            </a:xfrm>
            <a:prstGeom prst="line">
              <a:avLst/>
            </a:prstGeom>
            <a:ln w="22225">
              <a:solidFill>
                <a:srgbClr val="CCCCCC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p:spPr>
        </p:sp>
      </p:grpSp>
      <p:grpSp>
        <p:nvGrpSpPr>
          <p:cNvPr id="74" name="Groep 73"/>
          <p:cNvGrpSpPr/>
          <p:nvPr/>
        </p:nvGrpSpPr>
        <p:grpSpPr>
          <a:xfrm>
            <a:off x="5299040" y="4384042"/>
            <a:ext cx="732738" cy="830701"/>
            <a:chOff x="1728192" y="3733132"/>
            <a:chExt cx="732738" cy="830701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pic>
          <p:nvPicPr>
            <p:cNvPr id="75" name="Afbeelding 74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E5"/>
                </a:clrFrom>
                <a:clrTo>
                  <a:srgbClr val="FFFF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21595800">
              <a:off x="1728192" y="3733132"/>
              <a:ext cx="732738" cy="407089"/>
            </a:xfrm>
            <a:prstGeom prst="rect">
              <a:avLst/>
            </a:prstGeom>
            <a:ln>
              <a:noFill/>
            </a:ln>
          </p:spPr>
        </p:pic>
        <p:sp>
          <p:nvSpPr>
            <p:cNvPr id="76" name="Line 5"/>
            <p:cNvSpPr>
              <a:spLocks noChangeAspect="1"/>
            </p:cNvSpPr>
            <p:nvPr/>
          </p:nvSpPr>
          <p:spPr>
            <a:xfrm>
              <a:off x="2096214" y="4108773"/>
              <a:ext cx="0" cy="455060"/>
            </a:xfrm>
            <a:prstGeom prst="line">
              <a:avLst/>
            </a:prstGeom>
            <a:ln w="22225">
              <a:solidFill>
                <a:srgbClr val="CCCCCC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p:spPr>
        </p:sp>
      </p:grpSp>
      <p:grpSp>
        <p:nvGrpSpPr>
          <p:cNvPr id="77" name="Groep 76"/>
          <p:cNvGrpSpPr/>
          <p:nvPr/>
        </p:nvGrpSpPr>
        <p:grpSpPr>
          <a:xfrm>
            <a:off x="6743020" y="4390790"/>
            <a:ext cx="732738" cy="830701"/>
            <a:chOff x="1728192" y="3733132"/>
            <a:chExt cx="732738" cy="830701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pic>
          <p:nvPicPr>
            <p:cNvPr id="78" name="Afbeelding 77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E5"/>
                </a:clrFrom>
                <a:clrTo>
                  <a:srgbClr val="FFFF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21595800">
              <a:off x="1728192" y="3733132"/>
              <a:ext cx="732738" cy="407089"/>
            </a:xfrm>
            <a:prstGeom prst="rect">
              <a:avLst/>
            </a:prstGeom>
            <a:ln>
              <a:noFill/>
            </a:ln>
          </p:spPr>
        </p:pic>
        <p:sp>
          <p:nvSpPr>
            <p:cNvPr id="79" name="Line 5"/>
            <p:cNvSpPr>
              <a:spLocks noChangeAspect="1"/>
            </p:cNvSpPr>
            <p:nvPr/>
          </p:nvSpPr>
          <p:spPr>
            <a:xfrm>
              <a:off x="2096214" y="4108773"/>
              <a:ext cx="0" cy="455060"/>
            </a:xfrm>
            <a:prstGeom prst="line">
              <a:avLst/>
            </a:prstGeom>
            <a:ln w="22225">
              <a:solidFill>
                <a:srgbClr val="CCCCCC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p:spPr>
        </p:sp>
      </p:grpSp>
      <p:grpSp>
        <p:nvGrpSpPr>
          <p:cNvPr id="80" name="Groep 79"/>
          <p:cNvGrpSpPr/>
          <p:nvPr/>
        </p:nvGrpSpPr>
        <p:grpSpPr>
          <a:xfrm>
            <a:off x="8185268" y="4382976"/>
            <a:ext cx="732738" cy="830701"/>
            <a:chOff x="1728192" y="3733132"/>
            <a:chExt cx="732738" cy="830701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pic>
          <p:nvPicPr>
            <p:cNvPr id="81" name="Afbeelding 80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E5"/>
                </a:clrFrom>
                <a:clrTo>
                  <a:srgbClr val="FFFF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21595800">
              <a:off x="1728192" y="3733132"/>
              <a:ext cx="732738" cy="407089"/>
            </a:xfrm>
            <a:prstGeom prst="rect">
              <a:avLst/>
            </a:prstGeom>
            <a:ln>
              <a:noFill/>
            </a:ln>
          </p:spPr>
        </p:pic>
        <p:sp>
          <p:nvSpPr>
            <p:cNvPr id="82" name="Line 5"/>
            <p:cNvSpPr>
              <a:spLocks noChangeAspect="1"/>
            </p:cNvSpPr>
            <p:nvPr/>
          </p:nvSpPr>
          <p:spPr>
            <a:xfrm>
              <a:off x="2096214" y="4108773"/>
              <a:ext cx="0" cy="455060"/>
            </a:xfrm>
            <a:prstGeom prst="line">
              <a:avLst/>
            </a:prstGeom>
            <a:ln w="22225">
              <a:solidFill>
                <a:srgbClr val="CCCCCC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p:spPr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3"/>
              </a:rPr>
              <a:t>www.Sun2Point.com</a:t>
            </a:r>
            <a:endParaRPr lang="nl-NL" sz="105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77243" y="2069647"/>
            <a:ext cx="8725153" cy="4601622"/>
          </a:xfrm>
          <a:prstGeom prst="rect">
            <a:avLst/>
          </a:prstGeom>
          <a:ln>
            <a:noFill/>
          </a:ln>
        </p:spPr>
      </p:pic>
      <p:sp>
        <p:nvSpPr>
          <p:cNvPr id="1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err="1" smtClean="0">
                <a:latin typeface="Arial"/>
              </a:rPr>
              <a:t>Huge</a:t>
            </a:r>
            <a:r>
              <a:rPr lang="nl-NL" sz="4400" dirty="0" smtClean="0">
                <a:latin typeface="Arial"/>
              </a:rPr>
              <a:t> </a:t>
            </a:r>
            <a:r>
              <a:rPr lang="nl-NL" sz="4400" dirty="0" err="1" smtClean="0">
                <a:latin typeface="Arial"/>
              </a:rPr>
              <a:t>Heliostats</a:t>
            </a:r>
            <a:r>
              <a:rPr lang="nl-NL" sz="4400" dirty="0" smtClean="0">
                <a:latin typeface="Arial"/>
              </a:rPr>
              <a:t> 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64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3"/>
              </a:rPr>
              <a:t>www.Sun2Point.com</a:t>
            </a:r>
            <a:endParaRPr lang="nl-NL" sz="1050" dirty="0" smtClean="0"/>
          </a:p>
        </p:txBody>
      </p:sp>
      <p:grpSp>
        <p:nvGrpSpPr>
          <p:cNvPr id="8" name="Groep 7"/>
          <p:cNvGrpSpPr>
            <a:grpSpLocks noChangeAspect="1"/>
          </p:cNvGrpSpPr>
          <p:nvPr/>
        </p:nvGrpSpPr>
        <p:grpSpPr>
          <a:xfrm>
            <a:off x="3114638" y="2450877"/>
            <a:ext cx="3491065" cy="2686519"/>
            <a:chOff x="6075427" y="4315136"/>
            <a:chExt cx="3983026" cy="3065102"/>
          </a:xfrm>
        </p:grpSpPr>
        <p:grpSp>
          <p:nvGrpSpPr>
            <p:cNvPr id="10" name="Groep 9"/>
            <p:cNvGrpSpPr/>
            <p:nvPr/>
          </p:nvGrpSpPr>
          <p:grpSpPr>
            <a:xfrm>
              <a:off x="7154995" y="4827559"/>
              <a:ext cx="1729076" cy="1812167"/>
              <a:chOff x="7154995" y="4827559"/>
              <a:chExt cx="1729076" cy="1812167"/>
            </a:xfrm>
          </p:grpSpPr>
          <p:pic>
            <p:nvPicPr>
              <p:cNvPr id="14" name="Afbeelding 13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 rot="21595800">
                <a:off x="7154995" y="4827559"/>
                <a:ext cx="1729076" cy="96062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15" name="Line 5"/>
              <p:cNvSpPr/>
              <p:nvPr/>
            </p:nvSpPr>
            <p:spPr>
              <a:xfrm>
                <a:off x="8019533" y="5813815"/>
                <a:ext cx="0" cy="825911"/>
              </a:xfrm>
              <a:prstGeom prst="line">
                <a:avLst/>
              </a:prstGeom>
              <a:ln w="34925">
                <a:solidFill>
                  <a:schemeClr val="bg1">
                    <a:lumMod val="75000"/>
                  </a:schemeClr>
                </a:solidFill>
                <a:round/>
              </a:ln>
            </p:spPr>
          </p:sp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427" y="4315136"/>
              <a:ext cx="1678806" cy="2805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219" y="4315136"/>
              <a:ext cx="1834234" cy="3065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smtClean="0">
                <a:latin typeface="Arial"/>
              </a:rPr>
              <a:t>or Small </a:t>
            </a:r>
            <a:r>
              <a:rPr lang="nl-NL" sz="4400" dirty="0" err="1" smtClean="0">
                <a:latin typeface="Arial"/>
              </a:rPr>
              <a:t>Heliostats</a:t>
            </a:r>
            <a:r>
              <a:rPr lang="nl-NL" sz="4400" dirty="0" smtClean="0">
                <a:latin typeface="Arial"/>
              </a:rPr>
              <a:t> 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869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Shape 19"/>
          <p:cNvSpPr txBox="1"/>
          <p:nvPr/>
        </p:nvSpPr>
        <p:spPr>
          <a:xfrm rot="21408954">
            <a:off x="574176" y="3763802"/>
            <a:ext cx="8942244" cy="3091400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lIns="90000" tIns="45000" rIns="90000" bIns="45000"/>
          <a:lstStyle/>
          <a:p>
            <a:r>
              <a:rPr lang="nl-NL" sz="3600" b="1" dirty="0" smtClean="0">
                <a:latin typeface="Arial"/>
              </a:rPr>
              <a:t>Critical </a:t>
            </a:r>
            <a:r>
              <a:rPr lang="nl-NL" sz="3600" b="1" dirty="0" err="1" smtClean="0">
                <a:latin typeface="Arial"/>
              </a:rPr>
              <a:t>size</a:t>
            </a:r>
            <a:r>
              <a:rPr lang="nl-NL" sz="3600" b="1" dirty="0" smtClean="0">
                <a:latin typeface="Arial"/>
              </a:rPr>
              <a:t> </a:t>
            </a:r>
            <a:r>
              <a:rPr lang="nl-NL" sz="3600" b="1" dirty="0" err="1" smtClean="0">
                <a:latin typeface="Arial"/>
              </a:rPr>
              <a:t>boundaries</a:t>
            </a:r>
            <a:r>
              <a:rPr lang="nl-NL" sz="3600" b="1" dirty="0" smtClean="0">
                <a:latin typeface="Arial"/>
              </a:rPr>
              <a:t>:</a:t>
            </a:r>
          </a:p>
          <a:p>
            <a:endParaRPr lang="nl-NL" sz="800" b="1" dirty="0">
              <a:latin typeface="Arial"/>
            </a:endParaRPr>
          </a:p>
          <a:p>
            <a:pPr marL="571500" indent="-571500">
              <a:buFont typeface="Wingdings" charset="2"/>
              <a:buChar char="§"/>
            </a:pPr>
            <a:r>
              <a:rPr lang="nl-NL" sz="3200" dirty="0" err="1" smtClean="0">
                <a:latin typeface="Arial"/>
              </a:rPr>
              <a:t>Weight</a:t>
            </a:r>
            <a:r>
              <a:rPr lang="nl-NL" sz="3200" dirty="0" smtClean="0">
                <a:latin typeface="Arial"/>
              </a:rPr>
              <a:t>:  </a:t>
            </a:r>
            <a:r>
              <a:rPr lang="nl-NL" sz="3200" dirty="0" err="1" smtClean="0">
                <a:latin typeface="Arial"/>
              </a:rPr>
              <a:t>related</a:t>
            </a:r>
            <a:r>
              <a:rPr lang="nl-NL" sz="3200" dirty="0" smtClean="0">
                <a:latin typeface="Arial"/>
              </a:rPr>
              <a:t> </a:t>
            </a:r>
            <a:r>
              <a:rPr lang="nl-NL" sz="3200" dirty="0" err="1" smtClean="0">
                <a:latin typeface="Arial"/>
              </a:rPr>
              <a:t>to</a:t>
            </a:r>
            <a:r>
              <a:rPr lang="nl-NL" sz="3200" dirty="0" smtClean="0">
                <a:latin typeface="Arial"/>
              </a:rPr>
              <a:t> manual </a:t>
            </a:r>
            <a:r>
              <a:rPr lang="nl-NL" sz="3200" dirty="0" err="1" smtClean="0">
                <a:latin typeface="Arial"/>
              </a:rPr>
              <a:t>installation</a:t>
            </a:r>
            <a:endParaRPr lang="nl-NL" sz="3200" dirty="0" smtClean="0">
              <a:latin typeface="Arial"/>
            </a:endParaRPr>
          </a:p>
          <a:p>
            <a:pPr marL="571500" indent="-571500">
              <a:buFont typeface="Wingdings" charset="2"/>
              <a:buChar char="§"/>
            </a:pPr>
            <a:r>
              <a:rPr lang="nl-NL" sz="3200" dirty="0" smtClean="0">
                <a:latin typeface="Arial"/>
              </a:rPr>
              <a:t>Inner </a:t>
            </a:r>
            <a:r>
              <a:rPr lang="nl-NL" sz="3200" dirty="0" err="1" smtClean="0">
                <a:latin typeface="Arial"/>
              </a:rPr>
              <a:t>sea</a:t>
            </a:r>
            <a:r>
              <a:rPr lang="nl-NL" sz="3200" dirty="0" smtClean="0">
                <a:latin typeface="Arial"/>
              </a:rPr>
              <a:t> container </a:t>
            </a:r>
            <a:r>
              <a:rPr lang="nl-NL" sz="3200" dirty="0" err="1" smtClean="0">
                <a:latin typeface="Arial"/>
              </a:rPr>
              <a:t>dimensions</a:t>
            </a:r>
            <a:r>
              <a:rPr lang="nl-NL" sz="3200" dirty="0" smtClean="0">
                <a:latin typeface="Arial"/>
              </a:rPr>
              <a:t> 2.35 x 2.39m</a:t>
            </a:r>
          </a:p>
          <a:p>
            <a:pPr marL="571500" indent="-571500">
              <a:buFont typeface="Wingdings" charset="2"/>
              <a:buChar char="§"/>
            </a:pPr>
            <a:endParaRPr lang="nl-NL" sz="800" dirty="0" smtClean="0">
              <a:latin typeface="Arial"/>
            </a:endParaRPr>
          </a:p>
          <a:p>
            <a:r>
              <a:rPr lang="nl-NL" sz="3200" dirty="0" err="1" smtClean="0"/>
              <a:t>Lifting</a:t>
            </a:r>
            <a:r>
              <a:rPr lang="nl-NL" sz="3200" dirty="0" smtClean="0"/>
              <a:t> equipment </a:t>
            </a:r>
            <a:r>
              <a:rPr lang="nl-NL" sz="3200" dirty="0" err="1" smtClean="0"/>
              <a:t>and</a:t>
            </a:r>
            <a:r>
              <a:rPr lang="nl-NL" sz="3200" dirty="0" smtClean="0"/>
              <a:t>/or a </a:t>
            </a:r>
            <a:r>
              <a:rPr lang="nl-NL" sz="3200" dirty="0" err="1" smtClean="0"/>
              <a:t>factory</a:t>
            </a:r>
            <a:r>
              <a:rPr lang="nl-NL" sz="3200" dirty="0" smtClean="0"/>
              <a:t> on the </a:t>
            </a:r>
            <a:r>
              <a:rPr lang="nl-NL" sz="3200" dirty="0" err="1" smtClean="0"/>
              <a:t>terrain</a:t>
            </a:r>
            <a:r>
              <a:rPr lang="nl-NL" sz="3200" dirty="0"/>
              <a:t> </a:t>
            </a:r>
            <a:r>
              <a:rPr lang="nl-NL" sz="3200" dirty="0" err="1" smtClean="0"/>
              <a:t>adds</a:t>
            </a:r>
            <a:r>
              <a:rPr lang="nl-NL" sz="3200" dirty="0" smtClean="0"/>
              <a:t> </a:t>
            </a:r>
            <a:r>
              <a:rPr lang="nl-NL" sz="3200" dirty="0" err="1" smtClean="0"/>
              <a:t>to</a:t>
            </a:r>
            <a:r>
              <a:rPr lang="nl-NL" sz="3200" dirty="0" smtClean="0"/>
              <a:t> the </a:t>
            </a:r>
            <a:r>
              <a:rPr lang="nl-NL" sz="3200" dirty="0" err="1" smtClean="0"/>
              <a:t>costs</a:t>
            </a:r>
            <a:endParaRPr sz="3200" dirty="0"/>
          </a:p>
        </p:txBody>
      </p:sp>
      <p:sp>
        <p:nvSpPr>
          <p:cNvPr id="12" name="TextShape 1"/>
          <p:cNvSpPr txBox="1"/>
          <p:nvPr/>
        </p:nvSpPr>
        <p:spPr>
          <a:xfrm>
            <a:off x="456840" y="274320"/>
            <a:ext cx="847116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buSzPct val="45000"/>
            </a:pPr>
            <a:r>
              <a:rPr lang="en-US" sz="4400" dirty="0" smtClean="0">
                <a:latin typeface="Arial"/>
              </a:rPr>
              <a:t>Heliostat Sizes in Projects</a:t>
            </a:r>
            <a:endParaRPr dirty="0"/>
          </a:p>
        </p:txBody>
      </p:sp>
      <p:sp>
        <p:nvSpPr>
          <p:cNvPr id="13" name="Rechthoek 12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2"/>
              </a:rPr>
              <a:t>www.Sun2Point.com</a:t>
            </a:r>
            <a:endParaRPr lang="nl-NL" sz="1050" dirty="0" smtClean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0021"/>
              </p:ext>
            </p:extLst>
          </p:nvPr>
        </p:nvGraphicFramePr>
        <p:xfrm>
          <a:off x="1654424" y="1574592"/>
          <a:ext cx="672041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209"/>
                <a:gridCol w="3360209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Initial</a:t>
                      </a:r>
                      <a:r>
                        <a:rPr lang="nl-NL" sz="2400" dirty="0" smtClean="0"/>
                        <a:t> </a:t>
                      </a:r>
                      <a:r>
                        <a:rPr lang="nl-NL" sz="2400" dirty="0" err="1" smtClean="0"/>
                        <a:t>sizes</a:t>
                      </a:r>
                      <a:r>
                        <a:rPr lang="nl-NL" sz="2400" dirty="0" smtClean="0"/>
                        <a:t> (m</a:t>
                      </a:r>
                      <a:r>
                        <a:rPr lang="nl-NL" sz="2400" baseline="30000" dirty="0" smtClean="0"/>
                        <a:t>2</a:t>
                      </a:r>
                      <a:r>
                        <a:rPr lang="nl-NL" sz="2400" dirty="0" smtClean="0"/>
                        <a:t>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Successor</a:t>
                      </a:r>
                      <a:r>
                        <a:rPr lang="nl-NL" sz="2400" dirty="0" smtClean="0"/>
                        <a:t> </a:t>
                      </a:r>
                      <a:r>
                        <a:rPr lang="nl-NL" sz="2400" dirty="0" err="1" smtClean="0"/>
                        <a:t>sizes</a:t>
                      </a:r>
                      <a:r>
                        <a:rPr lang="nl-NL" sz="2400" dirty="0" smtClean="0"/>
                        <a:t> (m</a:t>
                      </a:r>
                      <a:r>
                        <a:rPr lang="nl-NL" sz="2400" baseline="30000" dirty="0" smtClean="0"/>
                        <a:t>2</a:t>
                      </a:r>
                      <a:r>
                        <a:rPr lang="nl-NL" sz="2400" dirty="0" smtClean="0"/>
                        <a:t>)</a:t>
                      </a:r>
                      <a:endParaRPr lang="nl-N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b="1" i="0" dirty="0" smtClean="0"/>
                        <a:t>120</a:t>
                      </a:r>
                      <a:endParaRPr lang="nl-NL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i="0" dirty="0" smtClean="0"/>
                        <a:t>140</a:t>
                      </a:r>
                      <a:endParaRPr lang="nl-NL" sz="2400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b="1" i="0" dirty="0" smtClean="0"/>
                        <a:t>15.6</a:t>
                      </a:r>
                      <a:endParaRPr lang="nl-NL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i="0" dirty="0" smtClean="0"/>
                        <a:t>20</a:t>
                      </a:r>
                      <a:endParaRPr lang="nl-NL" sz="2400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b="1" i="0" dirty="0" smtClean="0"/>
                        <a:t>1.1</a:t>
                      </a:r>
                      <a:endParaRPr lang="nl-NL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i="0" dirty="0" smtClean="0"/>
                        <a:t>2.2</a:t>
                      </a:r>
                      <a:endParaRPr lang="nl-NL" sz="2400" b="1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52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err="1" smtClean="0">
                <a:latin typeface="Arial"/>
              </a:rPr>
              <a:t>Sunshot</a:t>
            </a:r>
            <a:r>
              <a:rPr lang="nl-NL" sz="4400" dirty="0" smtClean="0">
                <a:latin typeface="Arial"/>
              </a:rPr>
              <a:t> Program Targets</a:t>
            </a:r>
            <a:endParaRPr dirty="0"/>
          </a:p>
        </p:txBody>
      </p:sp>
      <p:pic>
        <p:nvPicPr>
          <p:cNvPr id="119" name="Afbeelding 1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02760" y="1631160"/>
            <a:ext cx="2907000" cy="2688840"/>
          </a:xfrm>
          <a:prstGeom prst="rect">
            <a:avLst/>
          </a:prstGeom>
          <a:ln>
            <a:noFill/>
          </a:ln>
        </p:spPr>
      </p:pic>
      <p:pic>
        <p:nvPicPr>
          <p:cNvPr id="121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">
            <a:off x="4199040" y="1304280"/>
            <a:ext cx="5298840" cy="3698280"/>
          </a:xfrm>
          <a:prstGeom prst="rect">
            <a:avLst/>
          </a:prstGeom>
          <a:ln>
            <a:noFill/>
          </a:ln>
        </p:spPr>
      </p:pic>
      <p:sp>
        <p:nvSpPr>
          <p:cNvPr id="6" name="Rechthoek 5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4"/>
              </a:rPr>
              <a:t>www.Sun2Point.com</a:t>
            </a:r>
            <a:endParaRPr lang="nl-NL" sz="1050" dirty="0" smtClean="0"/>
          </a:p>
        </p:txBody>
      </p:sp>
      <p:grpSp>
        <p:nvGrpSpPr>
          <p:cNvPr id="3" name="Groep 2"/>
          <p:cNvGrpSpPr/>
          <p:nvPr/>
        </p:nvGrpSpPr>
        <p:grpSpPr>
          <a:xfrm>
            <a:off x="728416" y="5010875"/>
            <a:ext cx="8622808" cy="1616527"/>
            <a:chOff x="902799" y="3153419"/>
            <a:chExt cx="8622808" cy="1616527"/>
          </a:xfrm>
        </p:grpSpPr>
        <p:sp>
          <p:nvSpPr>
            <p:cNvPr id="8" name="TextShape 1"/>
            <p:cNvSpPr txBox="1"/>
            <p:nvPr/>
          </p:nvSpPr>
          <p:spPr>
            <a:xfrm>
              <a:off x="902799" y="3153419"/>
              <a:ext cx="8622808" cy="1616527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r>
                <a:rPr lang="en-US" sz="2400" b="1" dirty="0"/>
                <a:t>The LCOE for the solar field has to decrease</a:t>
              </a:r>
            </a:p>
            <a:p>
              <a:endParaRPr lang="en-US" sz="2400" b="1" dirty="0"/>
            </a:p>
            <a:p>
              <a:pPr algn="ctr"/>
              <a:r>
                <a:rPr lang="en-US" sz="2400" b="1" dirty="0"/>
                <a:t>9 </a:t>
              </a:r>
              <a:r>
                <a:rPr lang="en-US" sz="2400" b="1" dirty="0" err="1"/>
                <a:t>cnts</a:t>
              </a:r>
              <a:r>
                <a:rPr lang="en-US" sz="2400" b="1" dirty="0"/>
                <a:t> / kWh (2010)         2 </a:t>
              </a:r>
              <a:r>
                <a:rPr lang="en-US" sz="2400" b="1" dirty="0" err="1"/>
                <a:t>cnts</a:t>
              </a:r>
              <a:r>
                <a:rPr lang="en-US" sz="2400" b="1" dirty="0"/>
                <a:t> / kWh</a:t>
              </a:r>
              <a:r>
                <a:rPr lang="en-US" sz="2400" b="1" dirty="0" smtClean="0"/>
                <a:t>.</a:t>
              </a:r>
              <a:endParaRPr lang="en-US" sz="2400" b="1" dirty="0"/>
            </a:p>
          </p:txBody>
        </p:sp>
        <p:sp>
          <p:nvSpPr>
            <p:cNvPr id="2" name="PIJL-RECHTS 1"/>
            <p:cNvSpPr/>
            <p:nvPr/>
          </p:nvSpPr>
          <p:spPr>
            <a:xfrm>
              <a:off x="5438457" y="4207487"/>
              <a:ext cx="435648" cy="2250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PIJL-RECHTS 8"/>
          <p:cNvSpPr/>
          <p:nvPr/>
        </p:nvSpPr>
        <p:spPr>
          <a:xfrm>
            <a:off x="5491773" y="3937354"/>
            <a:ext cx="435648" cy="225025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9.06801E-7 -4.36975E-6 L 0.26842 -4.3697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4231406" y="7102150"/>
            <a:ext cx="1566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050" dirty="0"/>
              <a:t>© </a:t>
            </a:r>
            <a:r>
              <a:rPr lang="nl-NL" sz="1050" dirty="0" smtClean="0">
                <a:hlinkClick r:id="rId2"/>
              </a:rPr>
              <a:t>www.Sun2Point.com</a:t>
            </a:r>
            <a:endParaRPr lang="nl-NL" sz="1050" dirty="0" smtClean="0"/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42439" y="2683925"/>
            <a:ext cx="8255880" cy="3633120"/>
          </a:xfrm>
          <a:prstGeom prst="rect">
            <a:avLst/>
          </a:prstGeom>
          <a:ln>
            <a:noFill/>
          </a:ln>
        </p:spPr>
      </p:pic>
      <p:sp>
        <p:nvSpPr>
          <p:cNvPr id="102" name="TextShape 1"/>
          <p:cNvSpPr txBox="1"/>
          <p:nvPr/>
        </p:nvSpPr>
        <p:spPr>
          <a:xfrm>
            <a:off x="248446" y="1349567"/>
            <a:ext cx="9691204" cy="1262160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algn="ctr"/>
            <a:r>
              <a:rPr lang="nl-NL" sz="3600" dirty="0">
                <a:latin typeface="Arial"/>
              </a:rPr>
              <a:t>Mass manufacturing </a:t>
            </a:r>
            <a:r>
              <a:rPr lang="nl-NL" sz="3600" dirty="0" smtClean="0">
                <a:latin typeface="Arial"/>
              </a:rPr>
              <a:t>small </a:t>
            </a:r>
            <a:r>
              <a:rPr lang="nl-NL" sz="3600" dirty="0" err="1" smtClean="0">
                <a:latin typeface="Arial"/>
              </a:rPr>
              <a:t>heliostats</a:t>
            </a:r>
            <a:r>
              <a:rPr lang="nl-NL" sz="3600" dirty="0" smtClean="0">
                <a:latin typeface="Arial"/>
              </a:rPr>
              <a:t> off site</a:t>
            </a:r>
          </a:p>
          <a:p>
            <a:pPr algn="ctr"/>
            <a:r>
              <a:rPr lang="nl-NL" sz="2000" dirty="0" err="1">
                <a:latin typeface="Arial"/>
              </a:rPr>
              <a:t>v</a:t>
            </a:r>
            <a:r>
              <a:rPr lang="nl-NL" sz="2000" dirty="0" err="1" smtClean="0">
                <a:latin typeface="Arial"/>
              </a:rPr>
              <a:t>s</a:t>
            </a:r>
            <a:r>
              <a:rPr lang="nl-NL" sz="2000" dirty="0" smtClean="0">
                <a:latin typeface="Arial"/>
              </a:rPr>
              <a:t> Manufacturing large </a:t>
            </a:r>
            <a:r>
              <a:rPr lang="nl-NL" sz="2000" dirty="0" err="1" smtClean="0">
                <a:latin typeface="Arial"/>
              </a:rPr>
              <a:t>heliostats</a:t>
            </a:r>
            <a:r>
              <a:rPr lang="nl-NL" sz="2000" dirty="0" smtClean="0">
                <a:latin typeface="Arial"/>
              </a:rPr>
              <a:t> on site  </a:t>
            </a:r>
            <a:endParaRPr sz="2000" dirty="0"/>
          </a:p>
        </p:txBody>
      </p:sp>
      <p:sp>
        <p:nvSpPr>
          <p:cNvPr id="12" name="TextShape 1"/>
          <p:cNvSpPr txBox="1"/>
          <p:nvPr/>
        </p:nvSpPr>
        <p:spPr>
          <a:xfrm>
            <a:off x="504000" y="301320"/>
            <a:ext cx="8856792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400" dirty="0" err="1" smtClean="0">
                <a:latin typeface="Arial"/>
              </a:rPr>
              <a:t>Possible</a:t>
            </a:r>
            <a:r>
              <a:rPr lang="nl-NL" sz="4400" dirty="0" smtClean="0">
                <a:latin typeface="Arial"/>
              </a:rPr>
              <a:t> Solution (or </a:t>
            </a:r>
            <a:r>
              <a:rPr lang="nl-NL" sz="4400" dirty="0" err="1" smtClean="0">
                <a:latin typeface="Arial"/>
              </a:rPr>
              <a:t>Revolution</a:t>
            </a:r>
            <a:r>
              <a:rPr lang="nl-NL" sz="4400" dirty="0" smtClean="0">
                <a:latin typeface="Arial"/>
              </a:rPr>
              <a:t>?)</a:t>
            </a:r>
            <a:endParaRPr dirty="0"/>
          </a:p>
        </p:txBody>
      </p:sp>
      <p:pic>
        <p:nvPicPr>
          <p:cNvPr id="103" name="Afbeelding 10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4767" y="3852008"/>
            <a:ext cx="3298039" cy="2673134"/>
          </a:xfrm>
          <a:prstGeom prst="rect">
            <a:avLst/>
          </a:prstGeom>
          <a:ln>
            <a:noFill/>
          </a:ln>
        </p:spPr>
      </p:pic>
      <p:sp>
        <p:nvSpPr>
          <p:cNvPr id="2" name="PIJL-LINKS 1"/>
          <p:cNvSpPr/>
          <p:nvPr/>
        </p:nvSpPr>
        <p:spPr>
          <a:xfrm rot="20972429">
            <a:off x="2076610" y="3989596"/>
            <a:ext cx="4942361" cy="240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ep 3"/>
          <p:cNvGrpSpPr/>
          <p:nvPr/>
        </p:nvGrpSpPr>
        <p:grpSpPr>
          <a:xfrm>
            <a:off x="248446" y="4059386"/>
            <a:ext cx="3983026" cy="3065102"/>
            <a:chOff x="6075427" y="4315136"/>
            <a:chExt cx="3983026" cy="3065102"/>
          </a:xfrm>
        </p:grpSpPr>
        <p:grpSp>
          <p:nvGrpSpPr>
            <p:cNvPr id="3" name="Groep 2"/>
            <p:cNvGrpSpPr/>
            <p:nvPr/>
          </p:nvGrpSpPr>
          <p:grpSpPr>
            <a:xfrm>
              <a:off x="7154995" y="4827559"/>
              <a:ext cx="1729076" cy="1812167"/>
              <a:chOff x="7154995" y="4827559"/>
              <a:chExt cx="1729076" cy="1812167"/>
            </a:xfrm>
          </p:grpSpPr>
          <p:pic>
            <p:nvPicPr>
              <p:cNvPr id="108" name="Afbeelding 107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 rot="21595800">
                <a:off x="7154995" y="4827559"/>
                <a:ext cx="1729076" cy="96062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107" name="Line 5"/>
              <p:cNvSpPr/>
              <p:nvPr/>
            </p:nvSpPr>
            <p:spPr>
              <a:xfrm>
                <a:off x="8019533" y="5813815"/>
                <a:ext cx="0" cy="825911"/>
              </a:xfrm>
              <a:prstGeom prst="line">
                <a:avLst/>
              </a:prstGeom>
              <a:ln w="34925">
                <a:solidFill>
                  <a:schemeClr val="bg1">
                    <a:lumMod val="75000"/>
                  </a:schemeClr>
                </a:solidFill>
                <a:round/>
              </a:ln>
            </p:spPr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427" y="4315136"/>
              <a:ext cx="1678806" cy="2805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219" y="4315136"/>
              <a:ext cx="1834234" cy="3065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TextShape 3"/>
          <p:cNvSpPr txBox="1"/>
          <p:nvPr/>
        </p:nvSpPr>
        <p:spPr>
          <a:xfrm rot="384857">
            <a:off x="6531575" y="6136210"/>
            <a:ext cx="2790063" cy="66588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90000" tIns="45000" rIns="90000" bIns="45000"/>
          <a:lstStyle/>
          <a:p>
            <a:pPr algn="ctr"/>
            <a:r>
              <a:rPr lang="nl-NL" dirty="0" err="1">
                <a:latin typeface="Arial"/>
              </a:rPr>
              <a:t>Two</a:t>
            </a:r>
            <a:r>
              <a:rPr lang="nl-NL" dirty="0">
                <a:latin typeface="Arial"/>
              </a:rPr>
              <a:t> men </a:t>
            </a:r>
            <a:r>
              <a:rPr lang="nl-NL" dirty="0" err="1">
                <a:latin typeface="Arial"/>
              </a:rPr>
              <a:t>can</a:t>
            </a:r>
            <a:r>
              <a:rPr lang="nl-NL" dirty="0">
                <a:latin typeface="Arial"/>
              </a:rPr>
              <a:t> </a:t>
            </a:r>
            <a:r>
              <a:rPr lang="nl-NL" dirty="0" err="1" smtClean="0">
                <a:latin typeface="Arial"/>
              </a:rPr>
              <a:t>place</a:t>
            </a:r>
            <a:r>
              <a:rPr lang="nl-NL" dirty="0" smtClean="0">
                <a:latin typeface="Arial"/>
              </a:rPr>
              <a:t> </a:t>
            </a:r>
            <a:r>
              <a:rPr lang="nl-NL" dirty="0">
                <a:latin typeface="Arial"/>
              </a:rPr>
              <a:t>small </a:t>
            </a:r>
            <a:r>
              <a:rPr lang="nl-NL" dirty="0" err="1">
                <a:latin typeface="Arial"/>
              </a:rPr>
              <a:t>heliostats</a:t>
            </a:r>
            <a:r>
              <a:rPr lang="nl-NL" dirty="0">
                <a:latin typeface="Arial"/>
              </a:rPr>
              <a:t> </a:t>
            </a:r>
            <a:r>
              <a:rPr lang="nl-NL" dirty="0" err="1" smtClean="0">
                <a:latin typeface="Arial"/>
              </a:rPr>
              <a:t>by</a:t>
            </a:r>
            <a:r>
              <a:rPr lang="nl-NL" dirty="0" smtClean="0">
                <a:latin typeface="Arial"/>
              </a:rPr>
              <a:t> hand </a:t>
            </a:r>
            <a:endParaRPr dirty="0"/>
          </a:p>
        </p:txBody>
      </p:sp>
      <p:sp>
        <p:nvSpPr>
          <p:cNvPr id="106" name="TextShape 4"/>
          <p:cNvSpPr txBox="1"/>
          <p:nvPr/>
        </p:nvSpPr>
        <p:spPr>
          <a:xfrm>
            <a:off x="197831" y="6369012"/>
            <a:ext cx="6327646" cy="675075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lIns="90000" tIns="45000" rIns="90000" bIns="45000"/>
          <a:lstStyle/>
          <a:p>
            <a:r>
              <a:rPr lang="nl-NL" dirty="0">
                <a:latin typeface="Arial"/>
              </a:rPr>
              <a:t>Mass manufacturing </a:t>
            </a:r>
            <a:r>
              <a:rPr lang="nl-NL" dirty="0" smtClean="0">
                <a:latin typeface="Arial"/>
              </a:rPr>
              <a:t>leads </a:t>
            </a:r>
            <a:r>
              <a:rPr lang="nl-NL" dirty="0" err="1" smtClean="0">
                <a:latin typeface="Arial"/>
              </a:rPr>
              <a:t>to</a:t>
            </a:r>
            <a:r>
              <a:rPr lang="nl-NL" dirty="0" smtClean="0">
                <a:latin typeface="Arial"/>
              </a:rPr>
              <a:t> efficiency </a:t>
            </a:r>
            <a:r>
              <a:rPr lang="nl-NL" dirty="0" err="1">
                <a:latin typeface="Arial"/>
              </a:rPr>
              <a:t>and</a:t>
            </a:r>
            <a:r>
              <a:rPr lang="nl-NL" dirty="0">
                <a:latin typeface="Arial"/>
              </a:rPr>
              <a:t> </a:t>
            </a:r>
            <a:r>
              <a:rPr lang="nl-NL" dirty="0" err="1">
                <a:latin typeface="Arial"/>
              </a:rPr>
              <a:t>lower</a:t>
            </a:r>
            <a:r>
              <a:rPr lang="nl-NL" dirty="0">
                <a:latin typeface="Arial"/>
              </a:rPr>
              <a:t> </a:t>
            </a:r>
            <a:r>
              <a:rPr lang="nl-NL" dirty="0" err="1">
                <a:latin typeface="Arial"/>
              </a:rPr>
              <a:t>prices</a:t>
            </a:r>
            <a:r>
              <a:rPr lang="nl-NL" dirty="0">
                <a:latin typeface="Arial"/>
              </a:rPr>
              <a:t>.</a:t>
            </a:r>
            <a:endParaRPr dirty="0"/>
          </a:p>
          <a:p>
            <a:r>
              <a:rPr lang="nl-NL" dirty="0" err="1">
                <a:latin typeface="Arial"/>
              </a:rPr>
              <a:t>Fast</a:t>
            </a:r>
            <a:r>
              <a:rPr lang="nl-NL" dirty="0">
                <a:latin typeface="Arial"/>
              </a:rPr>
              <a:t> </a:t>
            </a:r>
            <a:r>
              <a:rPr lang="nl-NL" dirty="0" err="1">
                <a:latin typeface="Arial"/>
              </a:rPr>
              <a:t>learning</a:t>
            </a:r>
            <a:r>
              <a:rPr lang="nl-NL" dirty="0">
                <a:latin typeface="Arial"/>
              </a:rPr>
              <a:t> </a:t>
            </a:r>
            <a:r>
              <a:rPr lang="nl-NL" dirty="0" err="1" smtClean="0">
                <a:latin typeface="Arial"/>
              </a:rPr>
              <a:t>by</a:t>
            </a:r>
            <a:r>
              <a:rPr lang="nl-NL" dirty="0" smtClean="0">
                <a:latin typeface="Arial"/>
              </a:rPr>
              <a:t> </a:t>
            </a:r>
            <a:r>
              <a:rPr lang="nl-NL" dirty="0">
                <a:latin typeface="Arial"/>
              </a:rPr>
              <a:t>high </a:t>
            </a:r>
            <a:r>
              <a:rPr lang="nl-NL" dirty="0" err="1">
                <a:latin typeface="Arial"/>
              </a:rPr>
              <a:t>quantities</a:t>
            </a:r>
            <a:r>
              <a:rPr lang="nl-NL" dirty="0">
                <a:latin typeface="Arial"/>
              </a:rPr>
              <a:t> </a:t>
            </a:r>
            <a:r>
              <a:rPr lang="nl-NL" dirty="0" smtClean="0">
                <a:latin typeface="Arial"/>
              </a:rPr>
              <a:t>leads </a:t>
            </a:r>
            <a:r>
              <a:rPr lang="nl-NL" dirty="0" err="1">
                <a:latin typeface="Arial"/>
              </a:rPr>
              <a:t>to</a:t>
            </a:r>
            <a:r>
              <a:rPr lang="nl-NL" dirty="0">
                <a:latin typeface="Arial"/>
              </a:rPr>
              <a:t> </a:t>
            </a:r>
            <a:r>
              <a:rPr lang="nl-NL" dirty="0" err="1">
                <a:latin typeface="Arial"/>
              </a:rPr>
              <a:t>increased</a:t>
            </a:r>
            <a:r>
              <a:rPr lang="nl-NL" dirty="0">
                <a:latin typeface="Arial"/>
              </a:rPr>
              <a:t> </a:t>
            </a:r>
            <a:r>
              <a:rPr lang="nl-NL" dirty="0" err="1">
                <a:latin typeface="Arial"/>
              </a:rPr>
              <a:t>reliability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720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7322E-6 -4.71033E-6 L 0.55483 0.046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1" y="2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2" grpId="0" animBg="1"/>
      <p:bldP spid="105" grpId="0" animBg="1"/>
      <p:bldP spid="1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voitlab.com/courses/thermodynamics/images/5/51/Heliostat_Fie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96" y="1568822"/>
            <a:ext cx="10080625" cy="672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nl-NL" sz="4000" dirty="0" smtClean="0">
                <a:latin typeface="Arial"/>
              </a:rPr>
              <a:t>Small </a:t>
            </a:r>
            <a:r>
              <a:rPr lang="nl-NL" sz="4000" dirty="0" err="1" smtClean="0">
                <a:latin typeface="Arial"/>
              </a:rPr>
              <a:t>Quantities</a:t>
            </a:r>
            <a:r>
              <a:rPr lang="nl-NL" sz="4000" dirty="0" smtClean="0">
                <a:latin typeface="Arial"/>
              </a:rPr>
              <a:t> </a:t>
            </a:r>
            <a:r>
              <a:rPr lang="nl-NL" sz="4000" dirty="0" err="1" smtClean="0">
                <a:latin typeface="Arial"/>
              </a:rPr>
              <a:t>vs</a:t>
            </a:r>
            <a:r>
              <a:rPr lang="nl-NL" sz="4000" dirty="0" smtClean="0">
                <a:latin typeface="Arial"/>
              </a:rPr>
              <a:t> </a:t>
            </a:r>
            <a:r>
              <a:rPr lang="nl-NL" sz="4000" dirty="0" err="1" smtClean="0">
                <a:latin typeface="Arial"/>
              </a:rPr>
              <a:t>Mass</a:t>
            </a:r>
            <a:r>
              <a:rPr lang="nl-NL" sz="4000" dirty="0" smtClean="0">
                <a:latin typeface="Arial"/>
              </a:rPr>
              <a:t> Manufacturing</a:t>
            </a:r>
            <a:endParaRPr sz="4000" dirty="0"/>
          </a:p>
        </p:txBody>
      </p:sp>
      <p:sp>
        <p:nvSpPr>
          <p:cNvPr id="124" name="TextShape 3"/>
          <p:cNvSpPr txBox="1"/>
          <p:nvPr/>
        </p:nvSpPr>
        <p:spPr>
          <a:xfrm>
            <a:off x="764837" y="2339677"/>
            <a:ext cx="2790310" cy="2115235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/>
          <a:p>
            <a:r>
              <a:rPr lang="nl-NL" dirty="0">
                <a:latin typeface="Arial"/>
              </a:rPr>
              <a:t>  </a:t>
            </a:r>
            <a:r>
              <a:rPr lang="nl-NL" sz="3200" b="1" dirty="0" smtClean="0">
                <a:latin typeface="Arial"/>
              </a:rPr>
              <a:t>120 </a:t>
            </a:r>
            <a:r>
              <a:rPr lang="nl-NL" sz="3200" b="1" dirty="0">
                <a:latin typeface="Arial"/>
              </a:rPr>
              <a:t>m2    </a:t>
            </a:r>
            <a:r>
              <a:rPr lang="nl-NL" dirty="0">
                <a:latin typeface="Arial"/>
              </a:rPr>
              <a:t>			</a:t>
            </a:r>
            <a:r>
              <a:rPr lang="nl-NL" dirty="0" smtClean="0">
                <a:latin typeface="Arial"/>
              </a:rPr>
              <a:t> </a:t>
            </a:r>
          </a:p>
          <a:p>
            <a:endParaRPr lang="nl-NL" dirty="0">
              <a:latin typeface="Arial"/>
            </a:endParaRPr>
          </a:p>
          <a:p>
            <a:r>
              <a:rPr lang="nl-NL" sz="2400" dirty="0" smtClean="0">
                <a:latin typeface="Arial"/>
              </a:rPr>
              <a:t>8,000 </a:t>
            </a:r>
            <a:r>
              <a:rPr lang="nl-NL" sz="2400" dirty="0" err="1">
                <a:latin typeface="Arial"/>
              </a:rPr>
              <a:t>heliostats</a:t>
            </a:r>
            <a:r>
              <a:rPr lang="nl-NL" sz="2400" dirty="0">
                <a:latin typeface="Arial"/>
              </a:rPr>
              <a:t>      </a:t>
            </a:r>
            <a:r>
              <a:rPr lang="nl-NL" dirty="0">
                <a:latin typeface="Arial"/>
              </a:rPr>
              <a:t>		</a:t>
            </a:r>
          </a:p>
          <a:p>
            <a:r>
              <a:rPr lang="nl-NL" dirty="0" smtClean="0">
                <a:latin typeface="Arial"/>
              </a:rPr>
              <a:t>			</a:t>
            </a:r>
            <a:endParaRPr lang="nl-NL" dirty="0">
              <a:latin typeface="Arial"/>
            </a:endParaRPr>
          </a:p>
          <a:p>
            <a:endParaRPr lang="nl-NL" dirty="0" smtClean="0">
              <a:latin typeface="Arial"/>
            </a:endParaRPr>
          </a:p>
        </p:txBody>
      </p:sp>
      <p:sp>
        <p:nvSpPr>
          <p:cNvPr id="6" name="TextShape 3"/>
          <p:cNvSpPr txBox="1"/>
          <p:nvPr/>
        </p:nvSpPr>
        <p:spPr>
          <a:xfrm>
            <a:off x="4455247" y="5291452"/>
            <a:ext cx="1462662" cy="6750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nl-NL" sz="4000" b="1" smtClean="0">
                <a:latin typeface="Arial"/>
              </a:rPr>
              <a:t>1:54</a:t>
            </a:r>
            <a:endParaRPr lang="nl-NL" sz="4000" b="1" dirty="0" smtClean="0">
              <a:latin typeface="Arial"/>
            </a:endParaRPr>
          </a:p>
          <a:p>
            <a:endParaRPr lang="nl-NL" dirty="0">
              <a:latin typeface="Arial"/>
            </a:endParaRPr>
          </a:p>
          <a:p>
            <a:endParaRPr lang="nl-NL" dirty="0" smtClean="0">
              <a:latin typeface="Arial"/>
            </a:endParaRPr>
          </a:p>
        </p:txBody>
      </p:sp>
      <p:sp>
        <p:nvSpPr>
          <p:cNvPr id="7" name="TextShape 3"/>
          <p:cNvSpPr txBox="1"/>
          <p:nvPr/>
        </p:nvSpPr>
        <p:spPr>
          <a:xfrm>
            <a:off x="6525477" y="2339676"/>
            <a:ext cx="2790310" cy="2115235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/>
          <a:p>
            <a:r>
              <a:rPr lang="nl-NL" dirty="0">
                <a:latin typeface="Arial"/>
              </a:rPr>
              <a:t>  </a:t>
            </a:r>
            <a:r>
              <a:rPr lang="nl-NL" sz="3200" b="1" dirty="0" smtClean="0">
                <a:latin typeface="Arial"/>
              </a:rPr>
              <a:t>2.25 </a:t>
            </a:r>
            <a:r>
              <a:rPr lang="nl-NL" sz="3200" b="1" dirty="0">
                <a:latin typeface="Arial"/>
              </a:rPr>
              <a:t>m2    </a:t>
            </a:r>
            <a:r>
              <a:rPr lang="nl-NL" dirty="0">
                <a:latin typeface="Arial"/>
              </a:rPr>
              <a:t>			</a:t>
            </a:r>
            <a:r>
              <a:rPr lang="nl-NL" dirty="0" smtClean="0">
                <a:latin typeface="Arial"/>
              </a:rPr>
              <a:t> </a:t>
            </a:r>
          </a:p>
          <a:p>
            <a:endParaRPr lang="nl-NL" dirty="0">
              <a:latin typeface="Arial"/>
            </a:endParaRPr>
          </a:p>
          <a:p>
            <a:r>
              <a:rPr lang="nl-NL" sz="2400" dirty="0" smtClean="0">
                <a:latin typeface="Arial"/>
              </a:rPr>
              <a:t>432,000 </a:t>
            </a:r>
            <a:r>
              <a:rPr lang="nl-NL" sz="2400" dirty="0" err="1">
                <a:latin typeface="Arial"/>
              </a:rPr>
              <a:t>heliostats</a:t>
            </a:r>
            <a:r>
              <a:rPr lang="nl-NL" sz="2400" dirty="0">
                <a:latin typeface="Arial"/>
              </a:rPr>
              <a:t>      </a:t>
            </a:r>
            <a:r>
              <a:rPr lang="nl-NL" dirty="0">
                <a:latin typeface="Arial"/>
              </a:rPr>
              <a:t>		</a:t>
            </a:r>
          </a:p>
          <a:p>
            <a:r>
              <a:rPr lang="nl-NL" dirty="0" smtClean="0">
                <a:latin typeface="Arial"/>
              </a:rPr>
              <a:t>			</a:t>
            </a:r>
            <a:endParaRPr lang="nl-NL" dirty="0">
              <a:latin typeface="Arial"/>
            </a:endParaRPr>
          </a:p>
          <a:p>
            <a:endParaRPr lang="nl-NL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56588</TotalTime>
  <Words>692</Words>
  <Application>Microsoft Macintosh PowerPoint</Application>
  <PresentationFormat>Custom</PresentationFormat>
  <Paragraphs>209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Reducing Heliostat Field Costs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Karel</dc:creator>
  <cp:lastModifiedBy>Piet van den Donker</cp:lastModifiedBy>
  <cp:revision>142</cp:revision>
  <cp:lastPrinted>2015-10-07T13:27:01Z</cp:lastPrinted>
  <dcterms:created xsi:type="dcterms:W3CDTF">2015-09-14T15:38:56Z</dcterms:created>
  <dcterms:modified xsi:type="dcterms:W3CDTF">2016-06-12T16:06:50Z</dcterms:modified>
  <dc:language>nl-NL</dc:language>
</cp:coreProperties>
</file>